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309" r:id="rId2"/>
    <p:sldId id="310" r:id="rId3"/>
    <p:sldId id="314" r:id="rId4"/>
    <p:sldId id="313" r:id="rId5"/>
    <p:sldId id="312" r:id="rId6"/>
    <p:sldId id="311" r:id="rId7"/>
    <p:sldId id="315" r:id="rId8"/>
    <p:sldId id="316" r:id="rId9"/>
    <p:sldId id="317" r:id="rId10"/>
    <p:sldId id="318" r:id="rId11"/>
    <p:sldId id="319" r:id="rId12"/>
    <p:sldId id="323" r:id="rId13"/>
    <p:sldId id="324" r:id="rId14"/>
    <p:sldId id="322" r:id="rId15"/>
    <p:sldId id="321" r:id="rId16"/>
    <p:sldId id="320" r:id="rId17"/>
    <p:sldId id="30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000000"/>
    <a:srgbClr val="004D86"/>
    <a:srgbClr val="0000FF"/>
    <a:srgbClr val="152F8D"/>
    <a:srgbClr val="0066FF"/>
    <a:srgbClr val="FF3300"/>
    <a:srgbClr val="3366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89"/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grpSp>
        <p:nvGrpSpPr>
          <p:cNvPr id="5" name="グループ化 90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6" name="図形 91"/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" name="図形 92"/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" name="図形 93"/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" name="図形 94"/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" name="図形 95"/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" name="図形 97"/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" name="図形 98"/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" name="図形 99"/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" name="図形 100"/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7" name="図形 101"/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8" name="図形 102"/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9" name="図形 103"/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0" name="図形 104"/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" name="図形 105"/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2" name="図形 106"/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3" name="図形 107"/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4" name="図形 108"/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5" name="図形 109"/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6" name="図形 110"/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7" name="図形 111"/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8" name="図形 112"/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9" name="図形 113"/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0" name="図形 114"/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1" name="図形 115"/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2" name="図形 116"/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3" name="図形 117"/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4" name="図形 118"/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5" name="図形 119"/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6" name="図形 120"/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7" name="図形 121"/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8" name="図形 122"/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9" name="図形 123"/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0" name="図形 124"/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1" name="図形 125"/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2" name="図形 126"/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3" name="図形 127"/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4" name="図形 128"/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5" name="図形 129"/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6" name="図形 130"/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7" name="図形 131"/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8" name="図形 132"/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9" name="図形 133"/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0" name="図形 134"/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1" name="図形 135"/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2" name="図形 136"/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3" name="図形 137"/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4" name="図形 138"/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5" name="図形 139"/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6" name="図形 140"/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7" name="図形 141"/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8" name="図形 142"/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9" name="図形 143"/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0" name="図形 144"/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1" name="図形 145"/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2" name="図形 146"/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3" name="図形 147"/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4" name="図形 148"/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5" name="図形 149"/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6" name="図形 150"/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7" name="図形 151"/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8" name="図形 152"/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9" name="図形 153"/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0" name="図形 154"/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1" name="図形 155"/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2" name="図形 156"/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3" name="図形 157"/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4" name="図形 158"/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5" name="図形 159"/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6" name="図形 160"/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7" name="図形 161"/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8" name="図形 162"/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9" name="図形 163"/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0" name="図形 164"/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81" name="図形 9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82" name="グループ化 12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83" name="図形 13"/>
            <p:cNvSpPr>
              <a:spLocks/>
            </p:cNvSpPr>
            <p:nvPr/>
          </p:nvSpPr>
          <p:spPr bwMode="auto">
            <a:xfrm>
              <a:off x="5420" y="1043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4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5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6" name="図形 16"/>
            <p:cNvSpPr>
              <a:spLocks/>
            </p:cNvSpPr>
            <p:nvPr/>
          </p:nvSpPr>
          <p:spPr bwMode="auto">
            <a:xfrm>
              <a:off x="5504" y="1076"/>
              <a:ext cx="240" cy="21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7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8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9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0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1" name="図形 22"/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2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3" name="図形 24"/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4" name="図形 25"/>
            <p:cNvSpPr>
              <a:spLocks/>
            </p:cNvSpPr>
            <p:nvPr/>
          </p:nvSpPr>
          <p:spPr bwMode="auto">
            <a:xfrm>
              <a:off x="4904" y="884"/>
              <a:ext cx="104" cy="83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5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6" name="図形 27"/>
            <p:cNvSpPr>
              <a:spLocks/>
            </p:cNvSpPr>
            <p:nvPr/>
          </p:nvSpPr>
          <p:spPr bwMode="auto">
            <a:xfrm>
              <a:off x="4772" y="1056"/>
              <a:ext cx="128" cy="177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7" name="図形 28"/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8" name="図形 29"/>
            <p:cNvSpPr>
              <a:spLocks/>
            </p:cNvSpPr>
            <p:nvPr/>
          </p:nvSpPr>
          <p:spPr bwMode="auto">
            <a:xfrm>
              <a:off x="4724" y="816"/>
              <a:ext cx="576" cy="351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9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0" name="図形 31"/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1" name="図形 32"/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2" name="図形 33"/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3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4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5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6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7" name="図形 38"/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8" name="図形 39"/>
            <p:cNvSpPr>
              <a:spLocks/>
            </p:cNvSpPr>
            <p:nvPr/>
          </p:nvSpPr>
          <p:spPr bwMode="auto">
            <a:xfrm>
              <a:off x="5092" y="368"/>
              <a:ext cx="189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9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0" name="図形 41"/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1" name="図形 42"/>
            <p:cNvSpPr>
              <a:spLocks/>
            </p:cNvSpPr>
            <p:nvPr/>
          </p:nvSpPr>
          <p:spPr bwMode="auto">
            <a:xfrm>
              <a:off x="4663" y="139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2" name="図形 43"/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3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4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5" name="図形 46"/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6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7" name="図形 48"/>
            <p:cNvSpPr>
              <a:spLocks/>
            </p:cNvSpPr>
            <p:nvPr/>
          </p:nvSpPr>
          <p:spPr bwMode="auto">
            <a:xfrm>
              <a:off x="4184" y="228"/>
              <a:ext cx="87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8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9" name="図形 50"/>
            <p:cNvSpPr>
              <a:spLocks/>
            </p:cNvSpPr>
            <p:nvPr/>
          </p:nvSpPr>
          <p:spPr bwMode="auto">
            <a:xfrm>
              <a:off x="4040" y="139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0" name="図形 51"/>
            <p:cNvSpPr>
              <a:spLocks/>
            </p:cNvSpPr>
            <p:nvPr/>
          </p:nvSpPr>
          <p:spPr bwMode="auto">
            <a:xfrm>
              <a:off x="3056" y="264"/>
              <a:ext cx="151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1" name="図形 52"/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2" name="図形 53"/>
            <p:cNvSpPr>
              <a:spLocks/>
            </p:cNvSpPr>
            <p:nvPr/>
          </p:nvSpPr>
          <p:spPr bwMode="auto">
            <a:xfrm>
              <a:off x="3068" y="224"/>
              <a:ext cx="285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3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4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5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126" name="図形 57"/>
            <p:cNvSpPr>
              <a:spLocks/>
            </p:cNvSpPr>
            <p:nvPr/>
          </p:nvSpPr>
          <p:spPr bwMode="auto">
            <a:xfrm>
              <a:off x="3304" y="176"/>
              <a:ext cx="453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7" name="図形 58"/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8" name="図形 59"/>
            <p:cNvSpPr>
              <a:spLocks/>
            </p:cNvSpPr>
            <p:nvPr/>
          </p:nvSpPr>
          <p:spPr bwMode="auto">
            <a:xfrm>
              <a:off x="3503" y="152"/>
              <a:ext cx="381" cy="277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9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0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1" name="図形 62"/>
            <p:cNvSpPr>
              <a:spLocks/>
            </p:cNvSpPr>
            <p:nvPr/>
          </p:nvSpPr>
          <p:spPr bwMode="auto">
            <a:xfrm>
              <a:off x="3824" y="139"/>
              <a:ext cx="285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2" name="図形 63"/>
            <p:cNvSpPr>
              <a:spLocks/>
            </p:cNvSpPr>
            <p:nvPr/>
          </p:nvSpPr>
          <p:spPr bwMode="auto">
            <a:xfrm>
              <a:off x="3924" y="139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3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4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5" name="図形 66"/>
            <p:cNvSpPr>
              <a:spLocks/>
            </p:cNvSpPr>
            <p:nvPr/>
          </p:nvSpPr>
          <p:spPr bwMode="auto">
            <a:xfrm>
              <a:off x="4144" y="320"/>
              <a:ext cx="216" cy="109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6" name="図形 67"/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7" name="図形 68"/>
            <p:cNvSpPr>
              <a:spLocks/>
            </p:cNvSpPr>
            <p:nvPr/>
          </p:nvSpPr>
          <p:spPr bwMode="auto">
            <a:xfrm>
              <a:off x="4172" y="272"/>
              <a:ext cx="328" cy="203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8" name="図形 69"/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9" name="図形 70"/>
            <p:cNvSpPr>
              <a:spLocks/>
            </p:cNvSpPr>
            <p:nvPr/>
          </p:nvSpPr>
          <p:spPr bwMode="auto">
            <a:xfrm>
              <a:off x="4288" y="295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0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1" name="図形 72"/>
            <p:cNvSpPr>
              <a:spLocks/>
            </p:cNvSpPr>
            <p:nvPr/>
          </p:nvSpPr>
          <p:spPr bwMode="auto">
            <a:xfrm>
              <a:off x="4300" y="276"/>
              <a:ext cx="579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2" name="図形 73"/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3" name="図形 74"/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4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5" name="図形 76"/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6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7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8" name="図形 79"/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9" name="図形 80"/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0" name="図形 81"/>
            <p:cNvSpPr>
              <a:spLocks/>
            </p:cNvSpPr>
            <p:nvPr/>
          </p:nvSpPr>
          <p:spPr bwMode="auto">
            <a:xfrm>
              <a:off x="4844" y="164"/>
              <a:ext cx="171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1" name="図形 82"/>
            <p:cNvSpPr>
              <a:spLocks/>
            </p:cNvSpPr>
            <p:nvPr/>
          </p:nvSpPr>
          <p:spPr bwMode="auto">
            <a:xfrm>
              <a:off x="4892" y="164"/>
              <a:ext cx="140" cy="97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2" name="図形 83"/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3" name="図形 84"/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4" name="図形 85"/>
            <p:cNvSpPr>
              <a:spLocks/>
            </p:cNvSpPr>
            <p:nvPr/>
          </p:nvSpPr>
          <p:spPr bwMode="auto">
            <a:xfrm>
              <a:off x="5697" y="600"/>
              <a:ext cx="47" cy="97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5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6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7" name="図形 88"/>
            <p:cNvSpPr>
              <a:spLocks/>
            </p:cNvSpPr>
            <p:nvPr/>
          </p:nvSpPr>
          <p:spPr bwMode="auto">
            <a:xfrm>
              <a:off x="5323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ja-JP" smtClean="0"/>
              <a:t>Образец подзаголовка</a:t>
            </a:r>
            <a:endParaRPr lang="ja-JP" altLang="en-US" dirty="0"/>
          </a:p>
        </p:txBody>
      </p:sp>
      <p:sp>
        <p:nvSpPr>
          <p:cNvPr id="158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" name="図形 10"/>
          <p:cNvSpPr>
            <a:spLocks noGrp="1"/>
          </p:cNvSpPr>
          <p:nvPr>
            <p:ph type="ftr" sz="quarter" idx="11"/>
          </p:nvPr>
        </p:nvSpPr>
        <p:spPr>
          <a:xfrm>
            <a:off x="6048375" y="6492875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0" name="図形 17"/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3B341-8313-42B1-B8BD-84A97A2BA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45A21-27DF-4B80-85B5-32E5C9B48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lang="ru-RU" altLang="ja-JP" smtClean="0"/>
              <a:t>Образец заголовка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4B882-C2A7-4AAD-8801-A2811E4D4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ja-JP" smtClean="0"/>
              <a:t>Образец подзаголовка</a:t>
            </a:r>
            <a:endParaRPr lang="ja-JP" altLang="en-US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7DCA7-57B7-4D30-8651-DF92AB9B3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ACD70-2F42-48F5-BEE2-71C4954EE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F530A-A506-4D26-B61F-00C0DDDDF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55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D2214-18F6-471F-B1B1-1E87B36B4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grpSp>
        <p:nvGrpSpPr>
          <p:cNvPr id="8" name="グループ化 11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9" name="図形 14"/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" name="図形 15"/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" name="図形 16"/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" name="図形 17"/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" name="図形 18"/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" name="図形 20"/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" name="図形 21"/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7" name="図形 22"/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8" name="図形 23"/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9" name="図形 24"/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0" name="図形 25"/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" name="図形 26"/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2" name="図形 27"/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3" name="図形 28"/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4" name="図形 29"/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5" name="図形 30"/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6" name="図形 31"/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7" name="図形 32"/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8" name="図形 33"/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9" name="図形 34"/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0" name="図形 35"/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1" name="図形 36"/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2" name="図形 37"/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3" name="図形 38"/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4" name="図形 39"/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5" name="図形 40"/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6" name="図形 41"/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7" name="図形 42"/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8" name="図形 43"/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9" name="図形 44"/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0" name="図形 45"/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1" name="図形 46"/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2" name="図形 47"/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3" name="図形 48"/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4" name="図形 49"/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5" name="図形 50"/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6" name="図形 51"/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7" name="図形 52"/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8" name="図形 53"/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9" name="図形 54"/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0" name="図形 55"/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1" name="図形 56"/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2" name="図形 57"/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3" name="図形 58"/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4" name="図形 59"/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5" name="図形 60"/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6" name="図形 61"/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7" name="図形 62"/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8" name="図形 63"/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9" name="図形 64"/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0" name="図形 65"/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1" name="図形 66"/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2" name="図形 67"/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3" name="図形 68"/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4" name="図形 69"/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5" name="図形 70"/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6" name="図形 71"/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7" name="図形 72"/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8" name="図形 73"/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9" name="図形 74"/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0" name="図形 75"/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1" name="図形 76"/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2" name="図形 77"/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3" name="図形 78"/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4" name="図形 79"/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5" name="図形 80"/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6" name="図形 81"/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7" name="図形 82"/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8" name="図形 83"/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9" name="図形 84"/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0" name="図形 85"/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1" name="図形 86"/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2" name="図形 87"/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83" name="図形 6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" name="図形 7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5" name="図形 8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02ECC-8805-4EBF-8F4F-01F6DF997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A077B-8854-4831-9D67-9A0B6CC3C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C6E99-C7BD-443F-A153-54D6DF50F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DE3AE-F276-4DBF-BC76-BCEB5FDCF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ja-JP" noProof="0" smtClean="0"/>
              <a:t>Вставка рисунка</a:t>
            </a:r>
            <a:endParaRPr lang="ja-JP" altLang="en-US" noProof="0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dirty="0"/>
          </a:p>
        </p:txBody>
      </p:sp>
      <p:sp>
        <p:nvSpPr>
          <p:cNvPr id="5" name="図形 8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9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図形 10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EA574-DB85-4ECC-B157-87CD63476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725" y="1857375"/>
            <a:ext cx="8248650" cy="45005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  <a:p>
            <a:pPr lvl="5"/>
            <a:r>
              <a:rPr lang="ja-JP" altLang="en-US" dirty="0" smtClean="0"/>
              <a:t>第</a:t>
            </a:r>
            <a:r>
              <a:rPr lang="en-US" altLang="ja-JP" dirty="0" smtClean="0"/>
              <a:t>6</a:t>
            </a:r>
            <a:r>
              <a:rPr lang="ja-JP" altLang="en-US" dirty="0" smtClean="0"/>
              <a:t>レベル</a:t>
            </a:r>
          </a:p>
          <a:p>
            <a:pPr lvl="6"/>
            <a:r>
              <a:rPr lang="ja-JP" altLang="en-US" dirty="0" smtClean="0"/>
              <a:t>第</a:t>
            </a:r>
            <a:r>
              <a:rPr lang="en-US" altLang="ja-JP" dirty="0" smtClean="0"/>
              <a:t>7</a:t>
            </a:r>
            <a:r>
              <a:rPr lang="ja-JP" altLang="en-US" dirty="0" smtClean="0"/>
              <a:t>レベル</a:t>
            </a:r>
          </a:p>
          <a:p>
            <a:pPr lvl="7"/>
            <a:r>
              <a:rPr lang="ja-JP" altLang="en-US" dirty="0" smtClean="0"/>
              <a:t>第</a:t>
            </a:r>
            <a:r>
              <a:rPr lang="en-US" altLang="ja-JP" dirty="0" smtClean="0"/>
              <a:t>8</a:t>
            </a:r>
            <a:r>
              <a:rPr lang="ja-JP" altLang="en-US" dirty="0" smtClean="0"/>
              <a:t>レベル</a:t>
            </a:r>
          </a:p>
          <a:p>
            <a:pPr lvl="8"/>
            <a:r>
              <a:rPr lang="ja-JP" altLang="en-US" dirty="0" smtClean="0"/>
              <a:t>第</a:t>
            </a:r>
            <a:r>
              <a:rPr lang="en-US" altLang="ja-JP" dirty="0" smtClean="0"/>
              <a:t>9</a:t>
            </a:r>
            <a:r>
              <a:rPr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88" y="6492875"/>
            <a:ext cx="152876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375" y="6492875"/>
            <a:ext cx="2395538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63" y="6492875"/>
            <a:ext cx="642937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413D8EE-27EA-41E5-BDCA-97A188BD2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313" y="5716588"/>
            <a:ext cx="0" cy="369887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grpSp>
        <p:nvGrpSpPr>
          <p:cNvPr id="1034" name="グループ化 11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3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3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7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1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9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3" y="139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7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39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1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5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3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3" y="152"/>
              <a:ext cx="381" cy="277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39"/>
              <a:ext cx="285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39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9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3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5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79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1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7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7" y="600"/>
              <a:ext cx="47" cy="97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3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0" r:id="rId2"/>
    <p:sldLayoutId id="2147483792" r:id="rId3"/>
    <p:sldLayoutId id="2147483793" r:id="rId4"/>
    <p:sldLayoutId id="2147483794" r:id="rId5"/>
    <p:sldLayoutId id="2147483789" r:id="rId6"/>
    <p:sldLayoutId id="2147483788" r:id="rId7"/>
    <p:sldLayoutId id="2147483795" r:id="rId8"/>
    <p:sldLayoutId id="2147483796" r:id="rId9"/>
    <p:sldLayoutId id="2147483797" r:id="rId10"/>
    <p:sldLayoutId id="2147483798" r:id="rId11"/>
    <p:sldLayoutId id="214748378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A3F7B"/>
        </a:buClr>
        <a:buSzPct val="55000"/>
        <a:buFont typeface="Wingdings" pitchFamily="2" charset="2"/>
        <a:buChar char="p"/>
        <a:defRPr kumimoji="1" sz="3200">
          <a:solidFill>
            <a:srgbClr val="0C406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kumimoji="1" sz="2800">
          <a:solidFill>
            <a:srgbClr val="0C4063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88941"/>
        </a:buClr>
        <a:buSzPct val="48000"/>
        <a:buFont typeface="Wingdings" pitchFamily="2" charset="2"/>
        <a:buChar char="n"/>
        <a:defRPr kumimoji="1" sz="2400">
          <a:solidFill>
            <a:srgbClr val="0C4063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EC441"/>
        </a:buClr>
        <a:buSzPct val="45000"/>
        <a:buFont typeface="Wingdings" pitchFamily="2" charset="2"/>
        <a:buChar char="n"/>
        <a:defRPr kumimoji="1" sz="2000">
          <a:solidFill>
            <a:srgbClr val="0C4063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FA500"/>
        </a:buClr>
        <a:buSzPct val="40000"/>
        <a:buFont typeface="Wingdings" pitchFamily="2" charset="2"/>
        <a:buChar char="n"/>
        <a:defRPr kumimoji="1" sz="2000">
          <a:solidFill>
            <a:srgbClr val="0C4063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sv.ru/umk/ork/info.aspx?ob_no=20323" TargetMode="External"/><Relationship Id="rId13" Type="http://schemas.openxmlformats.org/officeDocument/2006/relationships/image" Target="../media/image21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0.jpeg"/><Relationship Id="rId2" Type="http://schemas.openxmlformats.org/officeDocument/2006/relationships/hyperlink" Target="http://www.prosv.ru/umk/ork/info.aspx?ob_no=203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920750"/>
            <a:ext cx="7786687" cy="378618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4D86"/>
                </a:solidFill>
                <a:latin typeface="Georgia" pitchFamily="18" charset="0"/>
              </a:rPr>
              <a:t>Комплексный </a:t>
            </a:r>
          </a:p>
          <a:p>
            <a:pPr algn="ctr">
              <a:defRPr/>
            </a:pPr>
            <a:r>
              <a:rPr lang="ru-RU" b="1" i="1" dirty="0">
                <a:solidFill>
                  <a:srgbClr val="004D86"/>
                </a:solidFill>
                <a:latin typeface="Georgia" pitchFamily="18" charset="0"/>
              </a:rPr>
              <a:t>учебный курс </a:t>
            </a:r>
          </a:p>
          <a:p>
            <a:pPr algn="ctr">
              <a:defRPr/>
            </a:pPr>
            <a:r>
              <a:rPr lang="ru-RU" b="1" i="1" dirty="0">
                <a:solidFill>
                  <a:srgbClr val="004D86"/>
                </a:solidFill>
                <a:latin typeface="Georgia" pitchFamily="18" charset="0"/>
              </a:rPr>
              <a:t>«Основы религиозных культур и </a:t>
            </a:r>
          </a:p>
          <a:p>
            <a:pPr algn="ctr">
              <a:defRPr/>
            </a:pPr>
            <a:r>
              <a:rPr lang="ru-RU" b="1" i="1" dirty="0">
                <a:solidFill>
                  <a:srgbClr val="004D86"/>
                </a:solidFill>
                <a:latin typeface="Georgia" pitchFamily="18" charset="0"/>
              </a:rPr>
              <a:t>светской этики»: </a:t>
            </a:r>
            <a:br>
              <a:rPr lang="ru-RU" b="1" i="1" dirty="0">
                <a:solidFill>
                  <a:srgbClr val="004D86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rgbClr val="004D86"/>
                </a:solidFill>
                <a:latin typeface="Georgia" pitchFamily="18" charset="0"/>
              </a:rPr>
              <a:t>цели, задачи.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330153"/>
            <a:ext cx="7358114" cy="13696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ru-RU" sz="2000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Учитель православной культуры</a:t>
            </a:r>
            <a:r>
              <a:rPr kumimoji="1" lang="en-US" sz="2000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kumimoji="1" lang="ru-RU" sz="2000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 </a:t>
            </a:r>
            <a:endParaRPr kumimoji="1" lang="en-US" sz="2000" dirty="0">
              <a:solidFill>
                <a:schemeClr val="tx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kumimoji="1" lang="ru-RU" sz="2000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МОУ «Бессоновская СОШ»</a:t>
            </a:r>
          </a:p>
          <a:p>
            <a:pPr algn="ctr">
              <a:spcBef>
                <a:spcPct val="50000"/>
              </a:spcBef>
              <a:defRPr/>
            </a:pPr>
            <a:r>
              <a:rPr kumimoji="1" lang="ru-RU" sz="2200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Тетерина</a:t>
            </a:r>
            <a:r>
              <a:rPr kumimoji="1" lang="ru-RU" sz="2000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 Елена Николаевна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625" y="428625"/>
            <a:ext cx="1214438" cy="785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43000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Georgia" pitchFamily="18" charset="0"/>
              </a:rPr>
              <a:t>Основные принципы концепции курса</a:t>
            </a:r>
            <a:endParaRPr lang="ru-RU" sz="4000" dirty="0">
              <a:effectLst>
                <a:outerShdw blurRad="50800" dist="50800" dir="5400000" algn="ctr" rotWithShape="0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725" y="1857375"/>
            <a:ext cx="8248650" cy="4429125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Светский характер;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Свобода и добровольность выбора модуля;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Культурологический подход;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Преобладание воспитательного аспекта;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Диалогический характер преподавания;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Активные и интерактивные формы преподавания;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Необходимость и возможность сотрудничества с родителями;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Особая  ответственность  учителя,  тактичность, доброжелательность.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-139700"/>
            <a:ext cx="8643938" cy="2498725"/>
          </a:xfr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725" y="2286000"/>
            <a:ext cx="8248650" cy="4000500"/>
          </a:xfrm>
        </p:spPr>
        <p:txBody>
          <a:bodyPr>
            <a:normAutofit fontScale="92500" lnSpcReduction="10000"/>
          </a:bodyPr>
          <a:lstStyle/>
          <a:p>
            <a:pPr marL="273050" indent="-27305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itchFamily="2" charset="2"/>
              <a:buChar char=""/>
              <a:defRPr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каждая культура имеет собственный контекст и свою логику, </a:t>
            </a:r>
          </a:p>
          <a:p>
            <a:pPr marL="273050" indent="-27305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itchFamily="2" charset="2"/>
              <a:buChar char=""/>
              <a:defRPr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ни одна культура не может быть лучше другой,</a:t>
            </a:r>
          </a:p>
          <a:p>
            <a:pPr marL="273050" indent="-27305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itchFamily="2" charset="2"/>
              <a:buChar char=""/>
              <a:defRPr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каждая культура обладает значимым для развития человечества  ценностным содержанием</a:t>
            </a:r>
            <a:endParaRPr lang="ru-RU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Georgia" pitchFamily="18" charset="0"/>
              </a:rPr>
              <a:t>Основы мировых религиозных культур.</a:t>
            </a:r>
            <a:endParaRPr lang="ru-RU" sz="40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725" y="1928813"/>
            <a:ext cx="5248275" cy="4714875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r>
              <a:rPr lang="ru-RU" smtClean="0">
                <a:solidFill>
                  <a:srgbClr val="004D86"/>
                </a:solidFill>
                <a:latin typeface="Georgia" pitchFamily="18" charset="0"/>
              </a:rPr>
              <a:t>  Учебник </a:t>
            </a:r>
            <a:r>
              <a:rPr lang="ru-RU" dirty="0" smtClean="0">
                <a:solidFill>
                  <a:srgbClr val="004D86"/>
                </a:solidFill>
                <a:latin typeface="Georgia" pitchFamily="18" charset="0"/>
              </a:rPr>
              <a:t>знакомит с вопросами возникновения и истории важнейших религий мира, с их взаимоотношением с культурой и этикой, воздействием на искусство, ролью в жизни людей</a:t>
            </a:r>
            <a:r>
              <a:rPr lang="ru-RU" dirty="0" smtClean="0">
                <a:solidFill>
                  <a:srgbClr val="004D86"/>
                </a:solidFill>
              </a:rPr>
              <a:t>. 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5603" name="Рисунок 5" descr="oblozhka102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2800" y="2205038"/>
            <a:ext cx="3036888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6072230" cy="121442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7030A0"/>
                </a:solidFill>
              </a:rPr>
              <a:t>Учебно-методическое обеспечение</a:t>
            </a:r>
            <a:endParaRPr lang="ru-RU" sz="4000" dirty="0">
              <a:latin typeface="Georgia" pitchFamily="18" charset="0"/>
            </a:endParaRPr>
          </a:p>
        </p:txBody>
      </p:sp>
      <p:pic>
        <p:nvPicPr>
          <p:cNvPr id="26626" name="Picture 2" descr="http://www.prosv.ru/Attachment.aspx?Id=9184">
            <a:hlinkClick r:id="rId2" tooltip="Основы светской этики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14313"/>
            <a:ext cx="1557338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3" descr="http://www.zankov.ru/images/photos/56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286000"/>
            <a:ext cx="1744663" cy="2286000"/>
          </a:xfrm>
        </p:spPr>
      </p:pic>
      <p:pic>
        <p:nvPicPr>
          <p:cNvPr id="26628" name="Picture 15" descr="http://www.school2100.ru/upload/iblock/333/333a67eb7b270978834e82c77528829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4643438"/>
            <a:ext cx="1714500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http://www.prosv.ru/Attachment.aspx?Id=918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1503363"/>
            <a:ext cx="162877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2" descr="http://www.vgf.ru/Portals/0/Images/Proekty/2243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4060825"/>
            <a:ext cx="1571625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" descr="http://www.prosv.ru/Attachment.aspx?Id=9183">
            <a:hlinkClick r:id="rId8" tooltip="Основы православной культуры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14788" y="1373188"/>
            <a:ext cx="1557337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2" descr="http://www.drofa.ru/images/data/cat/4616_big_133430261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76700" y="4198938"/>
            <a:ext cx="14954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8" descr="http://www.prosv.ru/Attachment.aspx?Id=924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0" y="1543050"/>
            <a:ext cx="1571625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4" descr="http://www.drofa.ru/images/data/cat/4617_big_133430261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48338" y="4333875"/>
            <a:ext cx="1538287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0" descr="http://www.prosv.ru/Attachment.aspx?Id=924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58063" y="614363"/>
            <a:ext cx="1571625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6" descr="http://www.drofa.ru/images/data/cat/4618_big_133430267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29500" y="3762375"/>
            <a:ext cx="1582738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Georgia" pitchFamily="18" charset="0"/>
              </a:rPr>
              <a:t>Основы</a:t>
            </a:r>
            <a:br>
              <a:rPr lang="ru-RU" sz="4000" b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Georgia" pitchFamily="18" charset="0"/>
              </a:rPr>
              <a:t>культурологического подхода:</a:t>
            </a:r>
            <a:endParaRPr lang="ru-RU" sz="40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725" y="1857375"/>
            <a:ext cx="8248650" cy="4429125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-"/>
              <a:defRPr/>
            </a:pPr>
            <a:r>
              <a:rPr lang="ru-RU" dirty="0" smtClean="0">
                <a:solidFill>
                  <a:srgbClr val="004D86"/>
                </a:solidFill>
              </a:rPr>
              <a:t>Курс направлен на формирование культурологической компетентности учащихся;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-"/>
              <a:defRPr/>
            </a:pPr>
            <a:r>
              <a:rPr lang="ru-RU" dirty="0" smtClean="0">
                <a:solidFill>
                  <a:srgbClr val="004D86"/>
                </a:solidFill>
              </a:rPr>
              <a:t>отсутствие позиции </a:t>
            </a:r>
            <a:r>
              <a:rPr lang="ru-RU" dirty="0" err="1" smtClean="0">
                <a:solidFill>
                  <a:srgbClr val="004D86"/>
                </a:solidFill>
              </a:rPr>
              <a:t>катехизации</a:t>
            </a:r>
            <a:r>
              <a:rPr lang="ru-RU" dirty="0" smtClean="0">
                <a:solidFill>
                  <a:srgbClr val="004D86"/>
                </a:solidFill>
              </a:rPr>
              <a:t> (</a:t>
            </a:r>
            <a:r>
              <a:rPr lang="ru-RU" dirty="0" err="1" smtClean="0">
                <a:solidFill>
                  <a:srgbClr val="004D86"/>
                </a:solidFill>
              </a:rPr>
              <a:t>индоктринации</a:t>
            </a:r>
            <a:r>
              <a:rPr lang="ru-RU" dirty="0" smtClean="0">
                <a:solidFill>
                  <a:srgbClr val="004D86"/>
                </a:solidFill>
              </a:rPr>
              <a:t>);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-"/>
              <a:defRPr/>
            </a:pPr>
            <a:r>
              <a:rPr lang="ru-RU" dirty="0" smtClean="0">
                <a:solidFill>
                  <a:srgbClr val="004D86"/>
                </a:solidFill>
              </a:rPr>
              <a:t>отсутствие доминирующих позиций какой-либо религиозно–культурной традиции перед другими;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-"/>
              <a:defRPr/>
            </a:pPr>
            <a:r>
              <a:rPr lang="ru-RU" dirty="0" smtClean="0">
                <a:solidFill>
                  <a:srgbClr val="004D86"/>
                </a:solidFill>
              </a:rPr>
              <a:t>воспитательный характер;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-"/>
              <a:defRPr/>
            </a:pPr>
            <a:r>
              <a:rPr lang="ru-RU" dirty="0" smtClean="0">
                <a:solidFill>
                  <a:srgbClr val="004D86"/>
                </a:solidFill>
              </a:rPr>
              <a:t>минимизация конфликтных факторов.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Творческие проекты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 bwMode="auto">
          <a:xfrm>
            <a:off x="466725" y="1857375"/>
            <a:ext cx="8248650" cy="4429125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«Как я понимаю православие?»</a:t>
            </a:r>
          </a:p>
          <a:p>
            <a:r>
              <a:rPr lang="ru-RU" smtClean="0"/>
              <a:t>«Ислам-религия мира»</a:t>
            </a:r>
          </a:p>
          <a:p>
            <a:r>
              <a:rPr lang="ru-RU" smtClean="0"/>
              <a:t>Нравственные нормы иудаизма»</a:t>
            </a:r>
          </a:p>
          <a:p>
            <a:r>
              <a:rPr lang="ru-RU" smtClean="0"/>
              <a:t>«С чего начинается Родина?»</a:t>
            </a:r>
          </a:p>
          <a:p>
            <a:r>
              <a:rPr lang="ru-RU" smtClean="0"/>
              <a:t>«Герои России»</a:t>
            </a:r>
          </a:p>
          <a:p>
            <a:r>
              <a:rPr lang="ru-RU" smtClean="0"/>
              <a:t>«Традиции и ценности моей семьи»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217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700" y="0"/>
            <a:ext cx="5861050" cy="6858000"/>
          </a:xfrm>
          <a:noFill/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688" y="4170363"/>
            <a:ext cx="8242300" cy="1906587"/>
          </a:xfrm>
        </p:spPr>
      </p:pic>
      <p:sp>
        <p:nvSpPr>
          <p:cNvPr id="5" name="Прямоугольник 4"/>
          <p:cNvSpPr/>
          <p:nvPr/>
        </p:nvSpPr>
        <p:spPr>
          <a:xfrm>
            <a:off x="285750" y="142875"/>
            <a:ext cx="857250" cy="7858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575" y="2054225"/>
            <a:ext cx="8242300" cy="26765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4" descr="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71438"/>
            <a:ext cx="204311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Содержимое 5"/>
          <p:cNvSpPr>
            <a:spLocks noGrp="1"/>
          </p:cNvSpPr>
          <p:nvPr>
            <p:ph idx="1"/>
          </p:nvPr>
        </p:nvSpPr>
        <p:spPr bwMode="auto">
          <a:xfrm>
            <a:off x="428625" y="404813"/>
            <a:ext cx="8715375" cy="6259512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>
              <a:spcBef>
                <a:spcPct val="0"/>
              </a:spcBef>
              <a:buFont typeface="Wingdings" pitchFamily="2" charset="2"/>
              <a:buNone/>
            </a:pPr>
            <a:r>
              <a:rPr lang="en-US" sz="2700" i="1" smtClean="0">
                <a:latin typeface="Georgia" pitchFamily="18" charset="0"/>
              </a:rPr>
              <a:t>                      </a:t>
            </a:r>
            <a:r>
              <a:rPr lang="ru-RU" sz="2700" i="1" smtClean="0">
                <a:latin typeface="Georgia" pitchFamily="18" charset="0"/>
              </a:rPr>
              <a:t>     </a:t>
            </a:r>
            <a:r>
              <a:rPr lang="ru-RU" sz="2700" b="1" i="1" smtClean="0">
                <a:latin typeface="Georgia" pitchFamily="18" charset="0"/>
              </a:rPr>
              <a:t>« Дискуссии вокруг вопроса о </a:t>
            </a:r>
            <a:endParaRPr lang="en-US" sz="2700" b="1" i="1" smtClean="0">
              <a:latin typeface="Georgia" pitchFamily="18" charset="0"/>
            </a:endParaRPr>
          </a:p>
          <a:p>
            <a:pPr marL="0">
              <a:spcBef>
                <a:spcPct val="0"/>
              </a:spcBef>
              <a:buFont typeface="Wingdings" pitchFamily="2" charset="2"/>
              <a:buNone/>
            </a:pPr>
            <a:r>
              <a:rPr lang="en-US" sz="2700" b="1" i="1" smtClean="0">
                <a:latin typeface="Georgia" pitchFamily="18" charset="0"/>
              </a:rPr>
              <a:t>               </a:t>
            </a:r>
            <a:r>
              <a:rPr lang="ru-RU" sz="2700" b="1" i="1" smtClean="0">
                <a:latin typeface="Georgia" pitchFamily="18" charset="0"/>
              </a:rPr>
              <a:t>           преподавании </a:t>
            </a:r>
            <a:r>
              <a:rPr lang="en-US" sz="2700" b="1" i="1" smtClean="0">
                <a:latin typeface="Georgia" pitchFamily="18" charset="0"/>
              </a:rPr>
              <a:t> </a:t>
            </a:r>
            <a:r>
              <a:rPr lang="ru-RU" sz="2700" b="1" i="1" smtClean="0">
                <a:latin typeface="Georgia" pitchFamily="18" charset="0"/>
              </a:rPr>
              <a:t>в </a:t>
            </a:r>
            <a:r>
              <a:rPr lang="en-US" sz="2700" b="1" i="1" smtClean="0">
                <a:latin typeface="Georgia" pitchFamily="18" charset="0"/>
              </a:rPr>
              <a:t> </a:t>
            </a:r>
            <a:r>
              <a:rPr lang="ru-RU" sz="2700" b="1" i="1" smtClean="0">
                <a:latin typeface="Georgia" pitchFamily="18" charset="0"/>
              </a:rPr>
              <a:t>школах </a:t>
            </a:r>
          </a:p>
          <a:p>
            <a:pPr marL="0">
              <a:spcBef>
                <a:spcPct val="0"/>
              </a:spcBef>
              <a:buFont typeface="Wingdings" pitchFamily="2" charset="2"/>
              <a:buNone/>
            </a:pPr>
            <a:r>
              <a:rPr lang="ru-RU" sz="2700" b="1" i="1" smtClean="0">
                <a:latin typeface="Georgia" pitchFamily="18" charset="0"/>
              </a:rPr>
              <a:t>                          дисциплин, которые </a:t>
            </a:r>
          </a:p>
          <a:p>
            <a:pPr marL="0">
              <a:spcBef>
                <a:spcPct val="0"/>
              </a:spcBef>
              <a:buFont typeface="Wingdings" pitchFamily="2" charset="2"/>
              <a:buNone/>
            </a:pPr>
            <a:r>
              <a:rPr lang="ru-RU" sz="2700" b="1" i="1" smtClean="0">
                <a:latin typeface="Georgia" pitchFamily="18" charset="0"/>
              </a:rPr>
              <a:t>                          направлены на </a:t>
            </a:r>
            <a:r>
              <a:rPr lang="en-US" sz="2700" b="1" i="1" smtClean="0">
                <a:latin typeface="Georgia" pitchFamily="18" charset="0"/>
              </a:rPr>
              <a:t> </a:t>
            </a:r>
            <a:r>
              <a:rPr lang="ru-RU" sz="2700" b="1" i="1" smtClean="0">
                <a:latin typeface="Georgia" pitchFamily="18" charset="0"/>
              </a:rPr>
              <a:t>духовно-нравственное</a:t>
            </a:r>
            <a:r>
              <a:rPr lang="en-US" sz="2700" b="1" i="1" smtClean="0">
                <a:latin typeface="Georgia" pitchFamily="18" charset="0"/>
              </a:rPr>
              <a:t> </a:t>
            </a:r>
            <a:r>
              <a:rPr lang="ru-RU" sz="2700" b="1" i="1" smtClean="0">
                <a:latin typeface="Georgia" pitchFamily="18" charset="0"/>
              </a:rPr>
              <a:t> просвещение</a:t>
            </a:r>
            <a:r>
              <a:rPr lang="en-US" sz="2700" b="1" i="1" smtClean="0">
                <a:latin typeface="Georgia" pitchFamily="18" charset="0"/>
              </a:rPr>
              <a:t>  </a:t>
            </a:r>
            <a:r>
              <a:rPr lang="ru-RU" sz="2700" b="1" i="1" smtClean="0">
                <a:latin typeface="Georgia" pitchFamily="18" charset="0"/>
              </a:rPr>
              <a:t>подрастающего </a:t>
            </a:r>
            <a:r>
              <a:rPr lang="en-US" sz="2700" b="1" i="1" smtClean="0">
                <a:latin typeface="Georgia" pitchFamily="18" charset="0"/>
              </a:rPr>
              <a:t> </a:t>
            </a:r>
            <a:r>
              <a:rPr lang="ru-RU" sz="2700" b="1" i="1" smtClean="0">
                <a:latin typeface="Georgia" pitchFamily="18" charset="0"/>
              </a:rPr>
              <a:t>поколения</a:t>
            </a:r>
            <a:r>
              <a:rPr lang="en-US" sz="2700" b="1" i="1" smtClean="0">
                <a:latin typeface="Georgia" pitchFamily="18" charset="0"/>
              </a:rPr>
              <a:t> </a:t>
            </a:r>
            <a:r>
              <a:rPr lang="ru-RU" sz="2700" b="1" i="1" smtClean="0">
                <a:latin typeface="Georgia" pitchFamily="18" charset="0"/>
              </a:rPr>
              <a:t> идут </a:t>
            </a:r>
            <a:r>
              <a:rPr lang="en-US" sz="2700" b="1" i="1" smtClean="0">
                <a:latin typeface="Georgia" pitchFamily="18" charset="0"/>
              </a:rPr>
              <a:t> </a:t>
            </a:r>
            <a:r>
              <a:rPr lang="ru-RU" sz="2700" b="1" i="1" smtClean="0">
                <a:latin typeface="Georgia" pitchFamily="18" charset="0"/>
              </a:rPr>
              <a:t>в </a:t>
            </a:r>
            <a:r>
              <a:rPr lang="en-US" sz="2700" b="1" i="1" smtClean="0">
                <a:latin typeface="Georgia" pitchFamily="18" charset="0"/>
              </a:rPr>
              <a:t> </a:t>
            </a:r>
            <a:r>
              <a:rPr lang="ru-RU" sz="2700" b="1" i="1" smtClean="0">
                <a:latin typeface="Georgia" pitchFamily="18" charset="0"/>
              </a:rPr>
              <a:t>нашем </a:t>
            </a:r>
            <a:r>
              <a:rPr lang="en-US" sz="2700" b="1" i="1" smtClean="0">
                <a:latin typeface="Georgia" pitchFamily="18" charset="0"/>
              </a:rPr>
              <a:t> </a:t>
            </a:r>
            <a:r>
              <a:rPr lang="ru-RU" sz="2700" b="1" i="1" smtClean="0">
                <a:latin typeface="Georgia" pitchFamily="18" charset="0"/>
              </a:rPr>
              <a:t>обществе давно </a:t>
            </a:r>
            <a:r>
              <a:rPr lang="en-US" sz="2700" b="1" i="1" smtClean="0">
                <a:latin typeface="Georgia" pitchFamily="18" charset="0"/>
              </a:rPr>
              <a:t> </a:t>
            </a:r>
            <a:r>
              <a:rPr lang="ru-RU" sz="2700" b="1" i="1" smtClean="0">
                <a:latin typeface="Georgia" pitchFamily="18" charset="0"/>
              </a:rPr>
              <a:t>и,  безусловно,  не </a:t>
            </a:r>
            <a:r>
              <a:rPr lang="en-US" sz="2700" b="1" i="1" smtClean="0">
                <a:latin typeface="Georgia" pitchFamily="18" charset="0"/>
              </a:rPr>
              <a:t> </a:t>
            </a:r>
            <a:r>
              <a:rPr lang="ru-RU" sz="2700" b="1" i="1" smtClean="0">
                <a:latin typeface="Georgia" pitchFamily="18" charset="0"/>
              </a:rPr>
              <a:t> только </a:t>
            </a:r>
            <a:r>
              <a:rPr lang="en-US" sz="2700" b="1" i="1" smtClean="0">
                <a:latin typeface="Georgia" pitchFamily="18" charset="0"/>
              </a:rPr>
              <a:t> </a:t>
            </a:r>
            <a:r>
              <a:rPr lang="ru-RU" sz="2700" b="1" i="1" smtClean="0">
                <a:latin typeface="Georgia" pitchFamily="18" charset="0"/>
              </a:rPr>
              <a:t> требуют</a:t>
            </a:r>
            <a:r>
              <a:rPr lang="en-US" sz="2700" b="1" i="1" smtClean="0">
                <a:latin typeface="Georgia" pitchFamily="18" charset="0"/>
              </a:rPr>
              <a:t> </a:t>
            </a:r>
            <a:r>
              <a:rPr lang="ru-RU" sz="2700" b="1" i="1" smtClean="0">
                <a:latin typeface="Georgia" pitchFamily="18" charset="0"/>
              </a:rPr>
              <a:t> самого пристального внимания, но и уже окончательного</a:t>
            </a:r>
            <a:r>
              <a:rPr lang="en-US" sz="2700" b="1" i="1" smtClean="0">
                <a:latin typeface="Georgia" pitchFamily="18" charset="0"/>
              </a:rPr>
              <a:t> </a:t>
            </a:r>
            <a:r>
              <a:rPr lang="ru-RU" sz="2700" b="1" i="1" smtClean="0">
                <a:latin typeface="Georgia" pitchFamily="18" charset="0"/>
              </a:rPr>
              <a:t>           реагирования на эти дискуссии со стороны государства».</a:t>
            </a:r>
          </a:p>
          <a:p>
            <a:pPr marL="0">
              <a:spcBef>
                <a:spcPct val="0"/>
              </a:spcBef>
              <a:buFont typeface="Wingdings 2" pitchFamily="18" charset="2"/>
              <a:buNone/>
            </a:pPr>
            <a:r>
              <a:rPr lang="en-US" sz="2700" b="1" i="1" smtClean="0">
                <a:latin typeface="Georgia" pitchFamily="18" charset="0"/>
              </a:rPr>
              <a:t>     </a:t>
            </a:r>
            <a:r>
              <a:rPr lang="ru-RU" sz="2700" b="1" i="1" smtClean="0">
                <a:latin typeface="Georgia" pitchFamily="18" charset="0"/>
              </a:rPr>
              <a:t> «Я принял решение поддержать  идею преподавания в школах России основ религиозной культуры и светской этики».     </a:t>
            </a:r>
            <a:r>
              <a:rPr lang="ru-RU" sz="2700" i="1" smtClean="0">
                <a:latin typeface="Georgia" pitchFamily="18" charset="0"/>
              </a:rPr>
              <a:t>   </a:t>
            </a:r>
          </a:p>
          <a:p>
            <a:pPr marL="0" algn="r">
              <a:spcBef>
                <a:spcPct val="0"/>
              </a:spcBef>
              <a:buFont typeface="Wingdings 2" pitchFamily="18" charset="2"/>
              <a:buNone/>
            </a:pPr>
            <a:r>
              <a:rPr lang="ru-RU" sz="2700" i="1" smtClean="0">
                <a:latin typeface="Georgia" pitchFamily="18" charset="0"/>
              </a:rPr>
              <a:t>                                               Д.А.Медведев</a:t>
            </a:r>
            <a:endParaRPr lang="ru-RU" sz="2700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633413"/>
            <a:ext cx="8242300" cy="11588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725" y="1857375"/>
            <a:ext cx="8248650" cy="4429125"/>
          </a:xfrm>
        </p:spPr>
        <p:txBody>
          <a:bodyPr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+mj-lt"/>
              <a:buAutoNum type="arabicPeriod"/>
              <a:defRPr/>
            </a:pPr>
            <a:r>
              <a:rPr lang="ru-RU" altLang="zh-CN" sz="3400" b="1" i="1" dirty="0" smtClean="0">
                <a:solidFill>
                  <a:srgbClr val="004D86"/>
                </a:solidFill>
                <a:latin typeface="Georgia" pitchFamily="18" charset="0"/>
              </a:rPr>
              <a:t>Основы  православной культуры</a:t>
            </a:r>
          </a:p>
          <a:p>
            <a:pPr marL="514350" indent="-51435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+mj-lt"/>
              <a:buAutoNum type="arabicPeriod"/>
              <a:defRPr/>
            </a:pPr>
            <a:r>
              <a:rPr lang="ru-RU" altLang="zh-CN" sz="3400" b="1" i="1" dirty="0" smtClean="0">
                <a:solidFill>
                  <a:srgbClr val="004D86"/>
                </a:solidFill>
                <a:latin typeface="Georgia" pitchFamily="18" charset="0"/>
              </a:rPr>
              <a:t>Основы  исламской культуры</a:t>
            </a:r>
          </a:p>
          <a:p>
            <a:pPr marL="514350" indent="-51435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+mj-lt"/>
              <a:buAutoNum type="arabicPeriod"/>
              <a:defRPr/>
            </a:pPr>
            <a:r>
              <a:rPr lang="ru-RU" altLang="zh-CN" sz="3400" b="1" i="1" dirty="0" smtClean="0">
                <a:solidFill>
                  <a:srgbClr val="004D86"/>
                </a:solidFill>
                <a:latin typeface="Georgia" pitchFamily="18" charset="0"/>
              </a:rPr>
              <a:t>Основы  буддийской культуры</a:t>
            </a:r>
          </a:p>
          <a:p>
            <a:pPr marL="514350" indent="-51435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+mj-lt"/>
              <a:buAutoNum type="arabicPeriod"/>
              <a:defRPr/>
            </a:pPr>
            <a:r>
              <a:rPr lang="ru-RU" altLang="zh-CN" sz="3400" b="1" i="1" dirty="0" smtClean="0">
                <a:solidFill>
                  <a:srgbClr val="004D86"/>
                </a:solidFill>
                <a:latin typeface="Georgia" pitchFamily="18" charset="0"/>
              </a:rPr>
              <a:t>Основы  иудейской  культуры</a:t>
            </a:r>
          </a:p>
          <a:p>
            <a:pPr marL="514350" indent="-51435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+mj-lt"/>
              <a:buAutoNum type="arabicPeriod"/>
              <a:defRPr/>
            </a:pPr>
            <a:r>
              <a:rPr lang="ru-RU" altLang="zh-CN" sz="3400" b="1" i="1" dirty="0" smtClean="0">
                <a:solidFill>
                  <a:srgbClr val="004D86"/>
                </a:solidFill>
                <a:latin typeface="Georgia" pitchFamily="18" charset="0"/>
              </a:rPr>
              <a:t>Основы мировых религиозных культур</a:t>
            </a:r>
          </a:p>
          <a:p>
            <a:pPr marL="514350" indent="-51435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+mj-lt"/>
              <a:buAutoNum type="arabicPeriod"/>
              <a:defRPr/>
            </a:pPr>
            <a:r>
              <a:rPr lang="ru-RU" altLang="zh-CN" sz="3400" b="1" i="1" dirty="0" smtClean="0">
                <a:solidFill>
                  <a:srgbClr val="004D86"/>
                </a:solidFill>
                <a:latin typeface="Georgia" pitchFamily="18" charset="0"/>
              </a:rPr>
              <a:t> Основы светской этики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633413"/>
            <a:ext cx="8242300" cy="11588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725" y="1857375"/>
            <a:ext cx="8248650" cy="4429125"/>
          </a:xfrm>
        </p:spPr>
        <p:txBody>
          <a:bodyPr>
            <a:normAutofit fontScale="92500"/>
          </a:bodyPr>
          <a:lstStyle/>
          <a:p>
            <a:pPr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ru-RU" sz="3400" b="1" i="1" dirty="0" smtClean="0">
                <a:solidFill>
                  <a:srgbClr val="152F8D"/>
                </a:solidFill>
              </a:rPr>
              <a:t>«Ученики и их родители должны будут </a:t>
            </a:r>
            <a:br>
              <a:rPr lang="ru-RU" sz="3400" b="1" i="1" dirty="0" smtClean="0">
                <a:solidFill>
                  <a:srgbClr val="152F8D"/>
                </a:solidFill>
              </a:rPr>
            </a:br>
            <a:r>
              <a:rPr lang="ru-RU" sz="3400" b="1" i="1" dirty="0" smtClean="0">
                <a:solidFill>
                  <a:srgbClr val="152F8D"/>
                </a:solidFill>
              </a:rPr>
              <a:t>самостоятельно выбрать предмет </a:t>
            </a:r>
            <a:br>
              <a:rPr lang="ru-RU" sz="3400" b="1" i="1" dirty="0" smtClean="0">
                <a:solidFill>
                  <a:srgbClr val="152F8D"/>
                </a:solidFill>
              </a:rPr>
            </a:br>
            <a:r>
              <a:rPr lang="ru-RU" sz="3400" b="1" i="1" dirty="0" smtClean="0">
                <a:solidFill>
                  <a:srgbClr val="152F8D"/>
                </a:solidFill>
              </a:rPr>
              <a:t>обучения. Выбор учеников и их родителей, конечно, должен быть абсолютно добровольным – это важнейшее дело. </a:t>
            </a:r>
          </a:p>
          <a:p>
            <a:pPr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ru-RU" sz="3400" b="1" i="1" dirty="0" smtClean="0">
                <a:solidFill>
                  <a:srgbClr val="152F8D"/>
                </a:solidFill>
              </a:rPr>
              <a:t> Любое принуждение по этому вопросу не только носит незаконный характер, но и будет абсолютно </a:t>
            </a:r>
            <a:r>
              <a:rPr lang="ru-RU" sz="3400" b="1" i="1" dirty="0" err="1" smtClean="0">
                <a:solidFill>
                  <a:srgbClr val="152F8D"/>
                </a:solidFill>
              </a:rPr>
              <a:t>контрпродуктивным</a:t>
            </a:r>
            <a:r>
              <a:rPr lang="ru-RU" sz="3400" b="1" i="1" dirty="0" smtClean="0">
                <a:solidFill>
                  <a:srgbClr val="152F8D"/>
                </a:solidFill>
              </a:rPr>
              <a:t>».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Базовые национальные ценности</a:t>
            </a:r>
            <a:endParaRPr lang="ru-RU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725" y="1857375"/>
            <a:ext cx="8248650" cy="4429125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патриотизм;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социальная солидарность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гражданственность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семья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труд и творчество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наука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традиционные российские религии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; 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искусство и литература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природа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человечество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8435" name="Picture 2" descr="http://www.sgpi.ru/userfiles/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3143250"/>
            <a:ext cx="183832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0019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Georgia" pitchFamily="18" charset="0"/>
              </a:rPr>
              <a:t>Современный национальный воспитательный идеал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725" y="2286000"/>
            <a:ext cx="8248650" cy="4000500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укоренённый в духовных и культурных традициях многонационального народа Российской Федерации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9459" name="Picture 2" descr="http://www.sgpi.ru/userfiles/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"/>
            <a:ext cx="114300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7030A0"/>
                </a:solidFill>
              </a:rPr>
              <a:t>Правовые принципы, являющиеся фундаментальными для духовно-нравственного образования: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endParaRPr lang="ru-RU" sz="4000" dirty="0">
              <a:latin typeface="Georgia" pitchFamily="18" charset="0"/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 bwMode="auto">
          <a:xfrm>
            <a:off x="466725" y="2143125"/>
            <a:ext cx="8248650" cy="4143375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Georgia" pitchFamily="18" charset="0"/>
              </a:rPr>
              <a:t>свобода совести;</a:t>
            </a:r>
          </a:p>
          <a:p>
            <a:pPr>
              <a:buFont typeface="Wingdings" pitchFamily="2" charset="2"/>
              <a:buNone/>
            </a:pPr>
            <a:endParaRPr lang="ru-RU" smtClean="0">
              <a:latin typeface="Georgia" pitchFamily="18" charset="0"/>
            </a:endParaRPr>
          </a:p>
          <a:p>
            <a:r>
              <a:rPr lang="ru-RU" smtClean="0">
                <a:latin typeface="Georgia" pitchFamily="18" charset="0"/>
              </a:rPr>
              <a:t> отделенность религиозных организаций от государства;</a:t>
            </a:r>
          </a:p>
          <a:p>
            <a:endParaRPr lang="ru-RU" smtClean="0">
              <a:latin typeface="Georgia" pitchFamily="18" charset="0"/>
            </a:endParaRPr>
          </a:p>
          <a:p>
            <a:r>
              <a:rPr lang="ru-RU" smtClean="0">
                <a:latin typeface="Georgia" pitchFamily="18" charset="0"/>
              </a:rPr>
              <a:t> светский характер образования.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420688"/>
            <a:ext cx="8350250" cy="931862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725" y="1285875"/>
            <a:ext cx="8248650" cy="5000625"/>
          </a:xfrm>
        </p:spPr>
        <p:txBody>
          <a:bodyPr>
            <a:normAutofit fontScale="70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r>
              <a:rPr lang="ru-RU" sz="3600" b="1" kern="700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Конституция РФ, ст. 28: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«Каждому гарантируется свобода совести, свобода вероисповедания, включая право исповедовать индивидуально или совместно с другими любую религию или не исповедовать никакой, свободно выбирать, иметь и распространять религиозные и иные убеждения и действовать в соответствии с ними». 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endParaRPr lang="ru-RU" dirty="0" smtClean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endParaRPr lang="ru-RU" dirty="0" smtClean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endParaRPr lang="ru-RU" dirty="0" smtClean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  <a:p>
            <a:pPr algn="ctr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r>
              <a:rPr lang="ru-RU" b="1" kern="700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Конституция РФ, ст. 14: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«1. Российская Федерация - светское государство. Никакая религия не может устанавливаться в качестве государственной или обязательной.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2. Религиозные объединения отделены от государства и равны перед законом».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50" y="3395663"/>
            <a:ext cx="728662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300" spc="-1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Отделенность</a:t>
            </a:r>
            <a:r>
              <a:rPr lang="ru-RU" sz="2400" b="1" kern="300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религиозных организаций от государства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3" y="371475"/>
            <a:ext cx="8905875" cy="1530350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725" y="2071688"/>
            <a:ext cx="8248650" cy="4214812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  Формирование у младшего подростка мотиваций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к осознанному нравственному поведению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, основанному на знании и уважении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культурных и религиозных традиций многонационального народа России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, а также к диалогу с представителями других культур и мировоззрений.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1559</TotalTime>
  <Words>508</Words>
  <Application>Microsoft Office PowerPoint</Application>
  <PresentationFormat>Экран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Brooklet</vt:lpstr>
      <vt:lpstr>Слайд 1</vt:lpstr>
      <vt:lpstr>Слайд 2</vt:lpstr>
      <vt:lpstr>Слайд 3</vt:lpstr>
      <vt:lpstr>Слайд 4</vt:lpstr>
      <vt:lpstr>Базовые национальные ценности</vt:lpstr>
      <vt:lpstr>Современный национальный воспитательный идеал</vt:lpstr>
      <vt:lpstr>Правовые принципы, являющиеся фундаментальными для духовно-нравственного образования: </vt:lpstr>
      <vt:lpstr>Слайд 8</vt:lpstr>
      <vt:lpstr>Слайд 9</vt:lpstr>
      <vt:lpstr>Основные принципы концепции курса</vt:lpstr>
      <vt:lpstr>Слайд 11</vt:lpstr>
      <vt:lpstr>Основы мировых религиозных культур.</vt:lpstr>
      <vt:lpstr>Учебно-методическое обеспечение</vt:lpstr>
      <vt:lpstr>Основы культурологического подхода:</vt:lpstr>
      <vt:lpstr>Творческие проекты</vt:lpstr>
      <vt:lpstr>Слайд 16</vt:lpstr>
      <vt:lpstr>Слайд 17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Ахметов</dc:creator>
  <cp:lastModifiedBy>SAMSUNG</cp:lastModifiedBy>
  <cp:revision>77</cp:revision>
  <dcterms:created xsi:type="dcterms:W3CDTF">2011-01-15T14:56:48Z</dcterms:created>
  <dcterms:modified xsi:type="dcterms:W3CDTF">2014-10-08T10:47:30Z</dcterms:modified>
</cp:coreProperties>
</file>