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Montserrat" charset="-52"/>
      <p:regular r:id="rId13"/>
    </p:embeddedFont>
    <p:embeddedFont>
      <p:font typeface="Heebo Light" charset="-79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>
        <p:scale>
          <a:sx n="83" d="100"/>
          <a:sy n="83" d="100"/>
        </p:scale>
        <p:origin x="258" y="13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BB445-FD87-4E44-9D37-4CFE1F9C02EA}" type="datetimeFigureOut">
              <a:rPr lang="ru-RU" smtClean="0"/>
              <a:pPr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0CBED-37F9-4960-8E87-BC9E684FF7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859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7240" y="2160270"/>
            <a:ext cx="7572971" cy="3486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Половое воспитание и безопасность: </a:t>
            </a:r>
            <a:endParaRPr lang="en-US" sz="6000" dirty="0" smtClean="0">
              <a:solidFill>
                <a:srgbClr val="F2F0F4"/>
              </a:solidFill>
              <a:latin typeface="Times New Roman" pitchFamily="18" charset="0"/>
              <a:ea typeface="Montserrat" pitchFamily="34" charset="-122"/>
              <a:cs typeface="Times New Roman" pitchFamily="18" charset="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dirty="0" err="1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как</a:t>
            </a:r>
            <a:r>
              <a:rPr lang="en-US" sz="6000" dirty="0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защитить подростка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6" y="338493"/>
            <a:ext cx="4734143" cy="710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5250776" y="338493"/>
            <a:ext cx="8926770" cy="998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Главное, что должны знать и </a:t>
            </a:r>
            <a:r>
              <a:rPr lang="en-US" sz="3000" b="1" dirty="0" err="1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делать</a:t>
            </a:r>
            <a:r>
              <a:rPr lang="en-US" sz="3000" b="1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взрослые</a:t>
            </a:r>
            <a:r>
              <a:rPr lang="ru-RU" sz="3000" b="1" dirty="0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: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50775" y="1655385"/>
            <a:ext cx="428982" cy="42898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886451" y="1655385"/>
            <a:ext cx="4346496" cy="399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Доверительные отношения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886451" y="2169676"/>
            <a:ext cx="8076604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Главная защита – доверительные отношения с ребенком. Он должен знать, что вы всегда на его стороне.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5250775" y="2836247"/>
            <a:ext cx="428982" cy="42898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886451" y="2946797"/>
            <a:ext cx="4841319" cy="577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Разговоры о безопасности тела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86451" y="3375779"/>
            <a:ext cx="8076604" cy="873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Говорите с детьми о безопасности их тела, о личных границах, о том, что есть «хорошие» и «плохие» секреты.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5320901" y="4141470"/>
            <a:ext cx="428982" cy="42898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5886451" y="4267200"/>
            <a:ext cx="4799647" cy="428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Внимательность к изменениям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886451" y="4696182"/>
            <a:ext cx="8076604" cy="717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Будьте внимательны к изменениям в поведении подростка.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5372101" y="5413535"/>
            <a:ext cx="428982" cy="428982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886451" y="5365017"/>
            <a:ext cx="4070627" cy="532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Действуйте по алгоритму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886451" y="5760720"/>
            <a:ext cx="8076604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 критической ситуации – спокойствие, поддержка, вера, обращение к профессионалам (полиция, врач, психолог).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5372100" y="6606540"/>
            <a:ext cx="9098279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3200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Помните</a:t>
            </a:r>
            <a:r>
              <a:rPr lang="ru-RU" sz="32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м</a:t>
            </a:r>
            <a:r>
              <a:rPr lang="en-US" sz="3200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олчание</a:t>
            </a:r>
            <a:r>
              <a:rPr lang="en-US" sz="32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и бездействие – главные союзники насильника. </a:t>
            </a:r>
            <a:endParaRPr lang="ru-RU" sz="3200" dirty="0" smtClean="0">
              <a:solidFill>
                <a:srgbClr val="DCD7E5"/>
              </a:solidFill>
              <a:latin typeface="Times New Roman" pitchFamily="18" charset="0"/>
              <a:ea typeface="Heebo Light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3200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Наша</a:t>
            </a:r>
            <a:r>
              <a:rPr lang="en-US" sz="32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бдительность – главный щит </a:t>
            </a:r>
            <a:r>
              <a:rPr lang="en-US" sz="3200" dirty="0" err="1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для</a:t>
            </a: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детей</a:t>
            </a:r>
            <a:r>
              <a:rPr lang="ru-RU" sz="32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1482"/>
            <a:ext cx="8247340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Наша роль: Опора и источник безопасности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720584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Наша</a:t>
            </a:r>
            <a:r>
              <a:rPr lang="en-US" sz="28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задача – быть не запрещающей силой, а опорой и надежным источником безопасности для наших детей. Мы должны создать такую атмосферу доверия, чтобы подросток знал: он всегда может прийти к нам со своей проблемой.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9126022" cy="528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8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Что такое половая неприкосновенность?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0331" y="1538883"/>
            <a:ext cx="6316861" cy="2030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400" b="1" i="1" u="sng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Половая неприкосновенность</a:t>
            </a: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– это юридическое понятие, которое охраняется государством. Оно означает право человека, а в нашем контексте – ребенка или подростка, на полную свободу от любых посягательств сексуального характера. Это основополагающее право, которое каждый ребенок должен понимать и отстаивать.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40330" y="4629150"/>
            <a:ext cx="6316861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Понимание этого термина помогает нам четко определить границы и объяснить их нашим детям. Мы должны научить их распознавать, что является нормой, а что – нарушением их личных границ.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828" y="1586389"/>
            <a:ext cx="6316861" cy="63168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3767" y="699611"/>
            <a:ext cx="12512278" cy="438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6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Нарушение половой </a:t>
            </a:r>
            <a:r>
              <a:rPr lang="en-US" sz="3600" dirty="0" err="1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неприкосновенности</a:t>
            </a:r>
            <a:r>
              <a:rPr lang="en-US" sz="3600" dirty="0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13767" y="1488758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83719" y="1549003"/>
            <a:ext cx="4851321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Нежелательные прикосновения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83719" y="1928098"/>
            <a:ext cx="12832913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Любые прикосновения к интимным частям тела против воли ребенка.</a:t>
            </a:r>
            <a:endParaRPr lang="en-US" sz="2400" dirty="0"/>
          </a:p>
        </p:txBody>
      </p:sp>
      <p:sp>
        <p:nvSpPr>
          <p:cNvPr id="6" name="Shape 4"/>
          <p:cNvSpPr/>
          <p:nvPr/>
        </p:nvSpPr>
        <p:spPr>
          <a:xfrm>
            <a:off x="613767" y="2559368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183718" y="2619613"/>
            <a:ext cx="5194222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Принуждение к демонстрации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183719" y="2998708"/>
            <a:ext cx="12832913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Принуждение к демонстрации интимных частей тела (вживую, по фото/видео</a:t>
            </a: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).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613767" y="3629978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268729" y="3629978"/>
            <a:ext cx="2709029" cy="33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Сексуальные действия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183719" y="4069318"/>
            <a:ext cx="12832913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Любые сексуальные действия с участием несовершеннолетнего, даже если кажется, что он "согласен".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13767" y="4700588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183719" y="4760833"/>
            <a:ext cx="3596164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Порнографические материалы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83719" y="5139928"/>
            <a:ext cx="12832913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Демонстрация или распространение порнографических материалов ребенку.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3767" y="5771198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183719" y="5831443"/>
            <a:ext cx="3448764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Непристойные высказывания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268729" y="6210538"/>
            <a:ext cx="12747903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Сексуальные высказывания, предложения, шутки, унижающие достоинство.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2933"/>
            <a:ext cx="8144470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Признаки сексуального насилия у подростков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90203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Ребенок редко рассказывает о случившемся прямо. Он может молчать из-за страха, стыда, чувства вины или угроз со стороны насильника. Поэтому так важно обращать внимание на изменения в его поведении и состоянии. Нам необходимо быть чуткими и внимательными к любым сигналам.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2580" y="544354"/>
            <a:ext cx="8223647" cy="458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Физические и эмоциональные изменения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2580" y="1393508"/>
            <a:ext cx="6346150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Физические признаки (их может и не быть!)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2580" y="1921312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Синяки, ссадины на внутренней стороне бедер, груди, ягодицах.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42580" y="2279213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Порванная, испачканная одежда или нижнее белье.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42580" y="2637115"/>
            <a:ext cx="64486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Заболевания, передающиеся половым путем, неожиданная беременность.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42580" y="3288744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Частые боли в области половых органов, живота, головные боли.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42580" y="3646646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Нарушения сна, аппетита.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546777" y="1393508"/>
            <a:ext cx="6448663" cy="688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Поведенческие и эмоциональные признаки (более частые)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46777" y="2265521"/>
            <a:ext cx="64486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Резкие перепады настроения: от агрессии и раздражительности до подавленности и апатии.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7546777" y="2917150"/>
            <a:ext cx="64486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Избегание конкретного человека или, наоборот, нездоровая привязанность к нему (как результат манипуляции).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7546777" y="3568779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Возврат к детскому поведению: энурез, сосание пальца (регресс).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7546777" y="3926681"/>
            <a:ext cx="64486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Нежелание раздеваться при людях (например, отказ от занятий физкультурой).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7546777" y="4578310"/>
            <a:ext cx="6448663" cy="881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Сексуализированное поведение, не соответствующее возрасту: необычный интерес к сексу, рисунки соответствующего содержания, игры с откровенным подтекстом.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7546777" y="5523667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Ухудшение успеваемости, потеря интереса к хобби.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546777" y="5881568"/>
            <a:ext cx="6448663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Деструктивное поведение: побеги из дома, самоповреждения (порезы), употребление алкоголя или наркотиков.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7546777" y="6533198"/>
            <a:ext cx="6448663" cy="293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Суицидальные высказывания или мысли.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642580" y="7097673"/>
            <a:ext cx="13839230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Важно</a:t>
            </a:r>
            <a:r>
              <a:rPr lang="en-US" sz="24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! </a:t>
            </a:r>
            <a:r>
              <a:rPr lang="en-US" sz="2400" dirty="0" err="1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Один</a:t>
            </a:r>
            <a:r>
              <a:rPr lang="en-US" sz="2400" dirty="0" smtClean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признак – не приговор. Но совокупность нескольких – серьезный повод для деликатного разговора с ребенком и обращения к специалисту.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471" y="1060847"/>
            <a:ext cx="11344513" cy="512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600" b="1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Что делать, если ребенок рассказал о случившемся?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7471" y="1983343"/>
            <a:ext cx="1319545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Times New Roman" pitchFamily="18" charset="0"/>
                <a:ea typeface="Heebo Light" pitchFamily="34" charset="-122"/>
                <a:cs typeface="Times New Roman" pitchFamily="18" charset="0"/>
              </a:rPr>
              <a:t>Это самый критический момент. От ваших действий зависит дальнейшая психологическая и физическая реабилитация ребенка. Ваша реакция должна быть максимально спокойной и поддерживающей.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17471" y="2870002"/>
            <a:ext cx="4261842" cy="1882854"/>
          </a:xfrm>
          <a:prstGeom prst="roundRect">
            <a:avLst>
              <a:gd name="adj" fmla="val 582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1" y="2870002"/>
            <a:ext cx="91440" cy="188285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3817" y="3097768"/>
            <a:ext cx="3355777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Сохраняйте спокойствие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13817" y="3541038"/>
            <a:ext cx="3737729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Ваша паника, крик или истерика усугубят травму ребенка. Он может замолчать снова и надолго.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184219" y="2870002"/>
            <a:ext cx="4261842" cy="1882854"/>
          </a:xfrm>
          <a:prstGeom prst="roundRect">
            <a:avLst>
              <a:gd name="adj" fmla="val 582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359" y="2870002"/>
            <a:ext cx="91440" cy="188285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80566" y="3097768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Поверьте ему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5480566" y="3541038"/>
            <a:ext cx="373772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Дети крайне редко лгут на такие темы. Скажите: «Я тебе верю."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9650968" y="2870002"/>
            <a:ext cx="4261842" cy="1882854"/>
          </a:xfrm>
          <a:prstGeom prst="roundRect">
            <a:avLst>
              <a:gd name="adj" fmla="val 5828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108" y="2870002"/>
            <a:ext cx="91440" cy="188285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47315" y="3097768"/>
            <a:ext cx="3479959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Обеспечьте безопасность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9947315" y="3541038"/>
            <a:ext cx="3737729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Немедленно изолируйте ребенка от предполагаемого насильника.</a:t>
            </a:r>
            <a:endParaRPr lang="en-US" sz="1600" dirty="0"/>
          </a:p>
        </p:txBody>
      </p:sp>
      <p:sp>
        <p:nvSpPr>
          <p:cNvPr id="16" name="Shape 11"/>
          <p:cNvSpPr/>
          <p:nvPr/>
        </p:nvSpPr>
        <p:spPr>
          <a:xfrm>
            <a:off x="717471" y="4957763"/>
            <a:ext cx="4261842" cy="2210872"/>
          </a:xfrm>
          <a:prstGeom prst="roundRect">
            <a:avLst>
              <a:gd name="adj" fmla="val 4963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11" y="4957763"/>
            <a:ext cx="91440" cy="221087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013817" y="5185529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Поддержите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1013817" y="5628799"/>
            <a:ext cx="3737729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Скажите: «Ты не виноват. Виноват тот, кто это сделал. Я тебя люблю и мы справимся с этим вместе».</a:t>
            </a:r>
            <a:endParaRPr lang="en-US" sz="1600" dirty="0"/>
          </a:p>
        </p:txBody>
      </p:sp>
      <p:sp>
        <p:nvSpPr>
          <p:cNvPr id="20" name="Shape 14"/>
          <p:cNvSpPr/>
          <p:nvPr/>
        </p:nvSpPr>
        <p:spPr>
          <a:xfrm>
            <a:off x="5184219" y="4957763"/>
            <a:ext cx="4261842" cy="2210872"/>
          </a:xfrm>
          <a:prstGeom prst="roundRect">
            <a:avLst>
              <a:gd name="adj" fmla="val 4963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359" y="4957763"/>
            <a:ext cx="91440" cy="2210872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480566" y="5185529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допрашивайте</a:t>
            </a:r>
            <a:endParaRPr lang="en-US" sz="2000" dirty="0"/>
          </a:p>
        </p:txBody>
      </p:sp>
      <p:sp>
        <p:nvSpPr>
          <p:cNvPr id="23" name="Text 16"/>
          <p:cNvSpPr/>
          <p:nvPr/>
        </p:nvSpPr>
        <p:spPr>
          <a:xfrm>
            <a:off x="5480566" y="5628799"/>
            <a:ext cx="3737729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Избегайте вопросов «Почему ты сразу не рассказал?», «Что именно он делал?». Аккуратно выслушайте то, что ребенок готов сказать сам.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80259" y="581739"/>
            <a:ext cx="8355331" cy="528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0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Немедленно обратитесь </a:t>
            </a:r>
            <a:r>
              <a:rPr lang="en-US" sz="4000" dirty="0" err="1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за</a:t>
            </a:r>
            <a:r>
              <a:rPr lang="en-US" sz="4000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помощью</a:t>
            </a:r>
            <a:r>
              <a:rPr lang="en-US" sz="4000" dirty="0" smtClean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!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 rotWithShape="1">
          <a:blip r:embed="rId3"/>
          <a:srcRect b="31148"/>
          <a:stretch/>
        </p:blipFill>
        <p:spPr>
          <a:xfrm>
            <a:off x="820341" y="2146459"/>
            <a:ext cx="5647714" cy="388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1"/>
          <p:cNvSpPr/>
          <p:nvPr/>
        </p:nvSpPr>
        <p:spPr>
          <a:xfrm>
            <a:off x="7580828" y="1538883"/>
            <a:ext cx="6316861" cy="101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400" b="1" u="sng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 правоохранительные органы</a:t>
            </a:r>
            <a:r>
              <a:rPr lang="en-US" sz="24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Полиция (02, 102 с мобильного) или Следственный комитет. Вы обязаны сообщить о преступлении.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80828" y="3120390"/>
            <a:ext cx="6316861" cy="1314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400" b="1" u="sng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 медицинское учреждение:</a:t>
            </a:r>
            <a:r>
              <a:rPr lang="en-US" sz="2400" u="sng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Обратитесь в травмпункт или к врачу для осмотра и фиксации возможных следов. Это важно для следствия.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7580828" y="4606290"/>
            <a:ext cx="6316861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2400" b="1" u="sng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К детскому психологу/психиатру:</a:t>
            </a:r>
            <a:r>
              <a:rPr lang="en-US" sz="2400" u="sng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Специалист, работающий с травмой, окажет экстренную помощь и будет сопровождать ребенка в процессе реабилитации.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97430" y="1927027"/>
            <a:ext cx="953750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600" b="1" dirty="0">
                <a:solidFill>
                  <a:srgbClr val="F2F0F4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Если есть подозрения, но ребенок молчит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47630"/>
            <a:ext cx="13042821" cy="3354943"/>
          </a:xfrm>
          <a:prstGeom prst="roundRect">
            <a:avLst>
              <a:gd name="adj" fmla="val 284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955250"/>
            <a:ext cx="6513790" cy="1669852"/>
          </a:xfrm>
          <a:prstGeom prst="roundRect">
            <a:avLst>
              <a:gd name="adj" fmla="val 5705"/>
            </a:avLst>
          </a:prstGeom>
          <a:solidFill>
            <a:srgbClr val="31136C"/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3182064"/>
            <a:ext cx="3400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Не обвиняйте ребенка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28224" y="3672483"/>
            <a:ext cx="57200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Не устраивайте допрос с пристрастием. Ваша цель – создать безопасное пространство.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315200" y="2955250"/>
            <a:ext cx="6513790" cy="1669852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8" name="Shape 6"/>
          <p:cNvSpPr/>
          <p:nvPr/>
        </p:nvSpPr>
        <p:spPr>
          <a:xfrm>
            <a:off x="7315200" y="2955250"/>
            <a:ext cx="30480" cy="1669852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9" name="Text 7"/>
          <p:cNvSpPr/>
          <p:nvPr/>
        </p:nvSpPr>
        <p:spPr>
          <a:xfrm>
            <a:off x="7882176" y="3182064"/>
            <a:ext cx="3952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Обратитесь к специалисту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82176" y="3672483"/>
            <a:ext cx="57200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Школьный психолог или сторонний специалист подскажет, как мягко и безопасно поговорить.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031712" y="3506629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801410" y="4625102"/>
            <a:ext cx="6513790" cy="1669852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4" name="Shape 11"/>
          <p:cNvSpPr/>
          <p:nvPr/>
        </p:nvSpPr>
        <p:spPr>
          <a:xfrm>
            <a:off x="801410" y="4625102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5" name="Text 12"/>
          <p:cNvSpPr/>
          <p:nvPr/>
        </p:nvSpPr>
        <p:spPr>
          <a:xfrm>
            <a:off x="1028224" y="4851916"/>
            <a:ext cx="398395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Обеспечьте надежный тыл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28224" y="5342334"/>
            <a:ext cx="57200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Проводите больше времени вместе, дайте понять, что вы на его стороне.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7315200" y="4625102"/>
            <a:ext cx="6513790" cy="1669852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8" name="Shape 15"/>
          <p:cNvSpPr/>
          <p:nvPr/>
        </p:nvSpPr>
        <p:spPr>
          <a:xfrm>
            <a:off x="7315200" y="4625102"/>
            <a:ext cx="30480" cy="1669852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9" name="Shape 16"/>
          <p:cNvSpPr/>
          <p:nvPr/>
        </p:nvSpPr>
        <p:spPr>
          <a:xfrm>
            <a:off x="7315200" y="4625102"/>
            <a:ext cx="6513790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20" name="Text 17"/>
          <p:cNvSpPr/>
          <p:nvPr/>
        </p:nvSpPr>
        <p:spPr>
          <a:xfrm>
            <a:off x="7882176" y="4851916"/>
            <a:ext cx="34256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Times New Roman" pitchFamily="18" charset="0"/>
                <a:ea typeface="Montserrat" pitchFamily="34" charset="-122"/>
                <a:cs typeface="Times New Roman" pitchFamily="18" charset="0"/>
              </a:rPr>
              <a:t>Будьте наблюдательны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882176" y="5342334"/>
            <a:ext cx="57200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Доверительный разговор на отвлеченные темы может помочь ребенку начать говорить.</a:t>
            </a:r>
            <a:endParaRPr lang="en-US" sz="1750" dirty="0"/>
          </a:p>
        </p:txBody>
      </p:sp>
      <p:sp>
        <p:nvSpPr>
          <p:cNvPr id="22" name="Shape 19"/>
          <p:cNvSpPr/>
          <p:nvPr/>
        </p:nvSpPr>
        <p:spPr>
          <a:xfrm>
            <a:off x="7031712" y="5176480"/>
            <a:ext cx="566976" cy="566976"/>
          </a:xfrm>
          <a:prstGeom prst="roundRect">
            <a:avLst>
              <a:gd name="adj" fmla="val 16803"/>
            </a:avLst>
          </a:prstGeom>
          <a:solidFill>
            <a:srgbClr val="0D0A2C">
              <a:alpha val="95000"/>
            </a:srgbClr>
          </a:solidFill>
          <a:ln w="30480">
            <a:solidFill>
              <a:srgbClr val="4A2C85"/>
            </a:solidFill>
            <a:prstDash val="soli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845</Words>
  <Application>Microsoft Office PowerPoint</Application>
  <PresentationFormat>Произвольный</PresentationFormat>
  <Paragraphs>83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Montserrat</vt:lpstr>
      <vt:lpstr>Heebo Light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1</cp:lastModifiedBy>
  <cp:revision>8</cp:revision>
  <dcterms:created xsi:type="dcterms:W3CDTF">2025-09-22T06:09:53Z</dcterms:created>
  <dcterms:modified xsi:type="dcterms:W3CDTF">2025-10-27T08:01:48Z</dcterms:modified>
</cp:coreProperties>
</file>