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1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75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600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67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781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3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734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08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9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1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22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91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2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9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6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D47E-7113-407F-89AA-0FC0788BA438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1C9C7F-965B-4E3A-8CE7-A55C341401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11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0%BD%D1%8E%D1%8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898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19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Последствия употребления продукции с высоким содержанием никотина</a:t>
            </a:r>
            <a:endParaRPr lang="ru-R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714752"/>
            <a:ext cx="7406640" cy="207170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Cambria" pitchFamily="18" charset="0"/>
                <a:ea typeface="Cambria" pitchFamily="18" charset="0"/>
              </a:rPr>
              <a:t>Крюковская Евгения Витальевна</a:t>
            </a:r>
          </a:p>
          <a:p>
            <a:pPr algn="r"/>
            <a:r>
              <a:rPr lang="ru-RU" dirty="0" smtClean="0">
                <a:latin typeface="Cambria" pitchFamily="18" charset="0"/>
                <a:ea typeface="Cambria" pitchFamily="18" charset="0"/>
              </a:rPr>
              <a:t>Врач психиатр-нарколог </a:t>
            </a:r>
          </a:p>
          <a:p>
            <a:pPr algn="r"/>
            <a:r>
              <a:rPr lang="ru-RU" dirty="0" smtClean="0">
                <a:latin typeface="Cambria" pitchFamily="18" charset="0"/>
                <a:ea typeface="Cambria" pitchFamily="18" charset="0"/>
              </a:rPr>
              <a:t>КГБУЗ Краевая клиническая психиатрическая больница МЗ ХК</a:t>
            </a:r>
          </a:p>
          <a:p>
            <a:pPr algn="r"/>
            <a:r>
              <a:rPr lang="ru-RU" dirty="0" smtClean="0">
                <a:latin typeface="Cambria" pitchFamily="18" charset="0"/>
                <a:ea typeface="Cambria" pitchFamily="18" charset="0"/>
              </a:rPr>
              <a:t>Врач высшей категории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062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дайте ребенку сделать шаг на пути к наркомании!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789040"/>
            <a:ext cx="7498080" cy="245936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ea typeface="Cambria" pitchFamily="18" charset="0"/>
                <a:cs typeface="Arial" panose="020B0604020202020204" pitchFamily="34" charset="0"/>
              </a:rPr>
              <a:t>ФОРМЫ УПОТРЕБЛЕНИЯ НИКОТИНА</a:t>
            </a:r>
            <a:br>
              <a:rPr lang="ru-RU" sz="2000" b="1" dirty="0" smtClean="0">
                <a:latin typeface="Arial" panose="020B0604020202020204" pitchFamily="34" charset="0"/>
                <a:ea typeface="Cambria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ea typeface="Cambria" pitchFamily="18" charset="0"/>
                <a:cs typeface="Arial" panose="020B0604020202020204" pitchFamily="34" charset="0"/>
              </a:rPr>
              <a:t>ЧЕРЕЗ СЛИЗИСТУЮ ОБОЛОЧКУ ПОЛОСТИ РТА</a:t>
            </a:r>
            <a:endParaRPr lang="ru-RU" sz="2000" b="1" dirty="0">
              <a:latin typeface="Arial" panose="020B0604020202020204" pitchFamily="34" charset="0"/>
              <a:ea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407" y="857232"/>
            <a:ext cx="7956376" cy="6408712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Насвай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продукт кустарного производства, содержащий табачную пыль, гашеную известь, куриный помет, растительное масло, другие компоненты, в том числе может содержать наркотические вещества. На территории РФ реализация запрещена.</a:t>
            </a: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Снюс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продукт фабричного производства, содержит табак, ароматические добавки.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Снюс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относится к бездымному табаку с высоким содержанием никотина</a:t>
            </a:r>
            <a:r>
              <a:rPr lang="ru-RU" sz="2000" baseline="30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]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Он известен в Швеции  с 1637 года</a:t>
            </a:r>
            <a:r>
              <a:rPr lang="ru-RU" sz="2000" baseline="30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[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В основном он производится и употребляется именно в этой стране.  В ЕС (кроме Швеции) с 1992 года запрещена продажа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снюса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хотя его применение не ограничено. </a:t>
            </a: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Снюс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представлен в России с 2004 года</a:t>
            </a:r>
            <a:r>
              <a:rPr lang="ru-RU" sz="2000" baseline="30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[7]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Несмотря на попытки запрета , он продолжал продаваться. Начиная с февраля 2016 года,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снюс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начинают ввозить в Россию под видом жевательного табака, соответственно и запрет на его продажу не распространяется. 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Пакетик «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снюс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(обычный)» — 0,8-1 г, Содержание никотина  — 5-11 мг/г 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42973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БЕСТАБАЧНЫЙ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СНЮС   (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никпаки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Изготавливается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 растительного сырья (древесных волокон, трав) с добавлением,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ароматизаторов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и никотина. Получил распространение в России после запрета табачного изделия.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Пакетик «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снюс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»(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бестабачный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)» — 0,8-1 г, Содержание никотина  — 40-50-75 мг/г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:\Users\пользователь\Pictures\яяяя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89040"/>
            <a:ext cx="4071966" cy="2758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Влияние никотина на организм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87092" y="1052736"/>
            <a:ext cx="7632848" cy="547260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Cambria" pitchFamily="18" charset="0"/>
              </a:rPr>
              <a:t>Действие на ЦНС (возбуждение или угнетение) зависит от доз, интервалов между ними и психологического состояния человека. Небольшие дозы возбуждают ЦНС, в т.ч. рвотный центр. Никотин может вызвать тремор и судороги. </a:t>
            </a:r>
          </a:p>
          <a:p>
            <a:pPr algn="just"/>
            <a:r>
              <a:rPr lang="ru-RU" sz="2000" dirty="0" smtClean="0">
                <a:latin typeface="Cambria" pitchFamily="18" charset="0"/>
              </a:rPr>
              <a:t>Действие на </a:t>
            </a:r>
            <a:r>
              <a:rPr lang="ru-RU" sz="2000" dirty="0" err="1" smtClean="0">
                <a:latin typeface="Cambria" pitchFamily="18" charset="0"/>
              </a:rPr>
              <a:t>сердечно-сосудистую</a:t>
            </a:r>
            <a:r>
              <a:rPr lang="ru-RU" sz="2000" dirty="0" smtClean="0">
                <a:latin typeface="Cambria" pitchFamily="18" charset="0"/>
              </a:rPr>
              <a:t> систему обусловлено активацией симпатических влияний: тахикардия (возможна желудочковая экстрасистолия), повышение АД, нарушение кровоснабжения органов и тканей (сужение сосудов)</a:t>
            </a:r>
          </a:p>
          <a:p>
            <a:pPr algn="just"/>
            <a:r>
              <a:rPr lang="ru-RU" sz="2000" dirty="0" smtClean="0">
                <a:latin typeface="Cambria" pitchFamily="18" charset="0"/>
              </a:rPr>
              <a:t>Никотин является очень сильным стимулятором роста капиллярных кровеносных сосудов. При онкологических заболеваниях  никотин увеличивает рост опухолей, в том числе  при раке толстой кишки, поджелудочной железы, молочной железы, гортани и легких. Никотин также усиливает прогрессирование и рост опухолей, вызванных канцерогенами табака.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682168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ВЛИЯНИЕ НИКОТИНА НА НЕРВНУЮ СИСТЕМУ  ПОДРОСТКОВ</a:t>
            </a:r>
            <a:endParaRPr lang="ru-RU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908720"/>
            <a:ext cx="7242008" cy="54102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Cambria" pitchFamily="18" charset="0"/>
              </a:rPr>
              <a:t>Курение сигарет или прием никотина ухудшают развитие </a:t>
            </a:r>
            <a:r>
              <a:rPr lang="ru-RU" dirty="0" err="1" smtClean="0">
                <a:latin typeface="Cambria" pitchFamily="18" charset="0"/>
              </a:rPr>
              <a:t>префронтальной</a:t>
            </a:r>
            <a:r>
              <a:rPr lang="ru-RU" dirty="0" smtClean="0">
                <a:latin typeface="Cambria" pitchFamily="18" charset="0"/>
              </a:rPr>
              <a:t> коры головного мозга у людей в возрасте до 25 лет. Это, в свою очередь, ведет к нарушению развития когнитивных функций и здоровья мозга. 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Использование никотина в подростковом возрасте также ассоциируется с риском развития психических и поведенческих проблем, таких как депрессия, агорафобия и </a:t>
            </a:r>
            <a:r>
              <a:rPr lang="ru-RU" dirty="0" err="1" smtClean="0">
                <a:latin typeface="Cambria" pitchFamily="18" charset="0"/>
              </a:rPr>
              <a:t>антисоциальное</a:t>
            </a:r>
            <a:r>
              <a:rPr lang="ru-RU" dirty="0" smtClean="0">
                <a:latin typeface="Cambria" pitchFamily="18" charset="0"/>
              </a:rPr>
              <a:t> расстройство личности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Никотин  обеспечивает двухфазный эффект — сначала он действует как стимулятор в организме, но быстро превращается в депрессант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610160" cy="63408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ПОСЛЕДСТВИЯ УПОТРЕБЛЕНИЯ СНЮС</a:t>
            </a:r>
            <a:endParaRPr lang="ru-RU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268760"/>
            <a:ext cx="7314016" cy="594928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Cambria" pitchFamily="18" charset="0"/>
              </a:rPr>
              <a:t>Однократное употребление </a:t>
            </a:r>
            <a:r>
              <a:rPr lang="ru-RU" dirty="0" smtClean="0">
                <a:latin typeface="Cambria" pitchFamily="18" charset="0"/>
              </a:rPr>
              <a:t>– интоксикация разной степени выраженности</a:t>
            </a:r>
          </a:p>
          <a:p>
            <a:pPr algn="just"/>
            <a:r>
              <a:rPr lang="ru-RU" b="1" dirty="0" smtClean="0">
                <a:latin typeface="Cambria" pitchFamily="18" charset="0"/>
              </a:rPr>
              <a:t>Систематическое употребление  в течение месяца </a:t>
            </a:r>
            <a:r>
              <a:rPr lang="ru-RU" dirty="0" smtClean="0">
                <a:latin typeface="Cambria" pitchFamily="18" charset="0"/>
              </a:rPr>
              <a:t>- формирование зависимости – продолжение употребление </a:t>
            </a:r>
            <a:r>
              <a:rPr lang="ru-RU" b="1" dirty="0" err="1" smtClean="0">
                <a:latin typeface="Cambria" pitchFamily="18" charset="0"/>
              </a:rPr>
              <a:t>снюс</a:t>
            </a:r>
            <a:r>
              <a:rPr lang="ru-RU" dirty="0" smtClean="0">
                <a:latin typeface="Cambria" pitchFamily="18" charset="0"/>
              </a:rPr>
              <a:t> или переход к курению обычных сигарет в большом количестве</a:t>
            </a:r>
          </a:p>
          <a:p>
            <a:pPr algn="just"/>
            <a:r>
              <a:rPr lang="ru-RU" b="1" dirty="0" smtClean="0">
                <a:latin typeface="Cambria" pitchFamily="18" charset="0"/>
              </a:rPr>
              <a:t>Формирование зависимости от </a:t>
            </a:r>
            <a:r>
              <a:rPr lang="ru-RU" b="1" dirty="0" err="1" smtClean="0">
                <a:latin typeface="Cambria" pitchFamily="18" charset="0"/>
              </a:rPr>
              <a:t>снюс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– начало употребления других </a:t>
            </a:r>
            <a:r>
              <a:rPr lang="ru-RU" dirty="0" err="1" smtClean="0">
                <a:latin typeface="Cambria" pitchFamily="18" charset="0"/>
              </a:rPr>
              <a:t>психоактивных</a:t>
            </a:r>
            <a:r>
              <a:rPr lang="ru-RU" dirty="0" smtClean="0">
                <a:latin typeface="Cambria" pitchFamily="18" charset="0"/>
              </a:rPr>
              <a:t> веществ, в том числе наркотических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8698910" cy="9807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НЕОБХОДИМЫЕ ДЕЙСТВИЯ РОДИТЕЛЕЙ - УЖЕ СЕГОДНЯ!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313384"/>
            <a:ext cx="7458032" cy="580526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Немедленно провести профилактическую беседу в семье  - со всеми членами семьи – о вреде и последствиях употребления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снюс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Выяснить личное отношение ребенка к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снюс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положительном или безразличном отношении попытаться переубедить, высказать свое крайне негативное мнение о данном продукте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Выяснить ситуацию в учебном коллективе, спортивной секции  - есть ли потребители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снюс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отношение к ним ребенка, входят ли они в его круг общения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2168" cy="90872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ДЕЙСТВИЯ РОДИТЕЛЕЙ ПРИ ПОДОЗРЕНИИ ИЛИ ВЫЯВЛЕНИИ УПОТРЕБЛЕНИЯ СНЮС РЕБЕНКОМ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908720"/>
            <a:ext cx="7344816" cy="64807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Cambria" pitchFamily="18" charset="0"/>
              </a:rPr>
              <a:t>Немедленное обращение с ребенком к подростковому врачу наркологу для консультации и обследования по адресам: </a:t>
            </a:r>
            <a:r>
              <a:rPr lang="ru-RU" dirty="0" err="1" smtClean="0">
                <a:latin typeface="Cambria" pitchFamily="18" charset="0"/>
              </a:rPr>
              <a:t>ул.Запарина</a:t>
            </a:r>
            <a:r>
              <a:rPr lang="ru-RU" dirty="0" smtClean="0">
                <a:latin typeface="Cambria" pitchFamily="18" charset="0"/>
              </a:rPr>
              <a:t>, 87, т. 32-50-99   ( Краснофлотский, Кировский, Железнодорожный, Центральный районы) </a:t>
            </a:r>
            <a:r>
              <a:rPr lang="ru-RU" dirty="0" err="1" smtClean="0">
                <a:latin typeface="Cambria" pitchFamily="18" charset="0"/>
              </a:rPr>
              <a:t>Ул.Постышева</a:t>
            </a:r>
            <a:r>
              <a:rPr lang="ru-RU" dirty="0" smtClean="0">
                <a:latin typeface="Cambria" pitchFamily="18" charset="0"/>
              </a:rPr>
              <a:t>, 13, т.21-36-98 (Индустриальный район)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Обращение в наркологический диспансер с целью проведения обследования коллектива обучающихся на предмет употребления ПАВ со сдачей анализов мочи в соответствии с ФЗ №120 от 13.07.2013. </a:t>
            </a:r>
          </a:p>
          <a:p>
            <a:pPr algn="just">
              <a:buNone/>
            </a:pPr>
            <a:r>
              <a:rPr lang="ru-RU" dirty="0" smtClean="0">
                <a:latin typeface="Cambria" pitchFamily="18" charset="0"/>
              </a:rPr>
              <a:t>    по тел. 42-62-03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Обращение в наркологический диспансер с целью организации дополнительных профилактических бесед с обучающимися врача нарколога</a:t>
            </a:r>
          </a:p>
          <a:p>
            <a:pPr algn="just">
              <a:buNone/>
            </a:pPr>
            <a:r>
              <a:rPr lang="ru-RU" dirty="0" smtClean="0">
                <a:latin typeface="Cambria" pitchFamily="18" charset="0"/>
              </a:rPr>
              <a:t>    по тел. 42-62-03</a:t>
            </a:r>
          </a:p>
          <a:p>
            <a:pPr algn="just"/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9026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"Семейный кодекс Российской Федерации" от 29.12.1995 N 223-ФЗ (ред. от 02.12.2019) (с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изм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. и доп., вступ. в силу с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01.01.2020</a:t>
            </a:r>
            <a:r>
              <a:rPr lang="ru-RU" sz="2400" b="1" dirty="0">
                <a:hlinkClick r:id="rId2" action="ppaction://hlinkfile"/>
              </a:rPr>
              <a:t>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44824"/>
            <a:ext cx="7560840" cy="35394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РФ Статья 63. Права и обязанности родителей по воспитанию и образованию детей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Родители имеют право и обязаны воспитывать своих детей.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Родители несут ответственность за воспитание и развитие своих детей. Они обязаны заботиться о здоровье, физическом, психическом, духовном и нравственном развитии своих детей.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683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Cambria</vt:lpstr>
      <vt:lpstr>Century Gothic</vt:lpstr>
      <vt:lpstr>Wingdings 3</vt:lpstr>
      <vt:lpstr>Легкий дым</vt:lpstr>
      <vt:lpstr>Последствия употребления продукции с высоким содержанием никотина</vt:lpstr>
      <vt:lpstr>ФОРМЫ УПОТРЕБЛЕНИЯ НИКОТИНА ЧЕРЕЗ СЛИЗИСТУЮ ОБОЛОЧКУ ПОЛОСТИ РТА</vt:lpstr>
      <vt:lpstr>         БЕСТАБАЧНЫЙ СНЮС   (никпаки)  Изготавливается из растительного сырья (древесных волокон, трав) с добавлением, ароматизаторов и никотина. Получил распространение в России после запрета табачного изделия.  Пакетик «снюс»(бестабачный)» — 0,8-1 г, Содержание никотина  — 40-50-75 мг/г    </vt:lpstr>
      <vt:lpstr>Влияние никотина на организм</vt:lpstr>
      <vt:lpstr>ВЛИЯНИЕ НИКОТИНА НА НЕРВНУЮ СИСТЕМУ  ПОДРОСТКОВ</vt:lpstr>
      <vt:lpstr>ПОСЛЕДСТВИЯ УПОТРЕБЛЕНИЯ СНЮС</vt:lpstr>
      <vt:lpstr>НЕОБХОДИМЫЕ ДЕЙСТВИЯ РОДИТЕЛЕЙ - УЖЕ СЕГОДНЯ!</vt:lpstr>
      <vt:lpstr>ДЕЙСТВИЯ РОДИТЕЛЕЙ ПРИ ПОДОЗРЕНИИ ИЛИ ВЫЯВЛЕНИИ УПОТРЕБЛЕНИЯ СНЮС РЕБЕНКОМ</vt:lpstr>
      <vt:lpstr>"Семейный кодекс Российской Федерации" от 29.12.1995 N 223-ФЗ (ред. от 02.12.2019) (с изм. и доп., вступ. в силу с 01.01.2020)</vt:lpstr>
      <vt:lpstr>    Не дайте ребенку сделать шаг на пути к наркомании!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Последствия употребления продукции с высоким содержанием никотина</dc:title>
  <dc:creator>Пользователь Windows</dc:creator>
  <cp:lastModifiedBy>Рязанова Е В</cp:lastModifiedBy>
  <cp:revision>20</cp:revision>
  <dcterms:created xsi:type="dcterms:W3CDTF">2020-01-23T00:14:27Z</dcterms:created>
  <dcterms:modified xsi:type="dcterms:W3CDTF">2021-02-24T02:28:37Z</dcterms:modified>
</cp:coreProperties>
</file>