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44" r:id="rId8"/>
    <p:sldMasterId id="2147483756" r:id="rId9"/>
    <p:sldMasterId id="2147483780" r:id="rId10"/>
    <p:sldMasterId id="2147483792" r:id="rId11"/>
  </p:sldMasterIdLst>
  <p:sldIdLst>
    <p:sldId id="257" r:id="rId12"/>
    <p:sldId id="259" r:id="rId13"/>
    <p:sldId id="282" r:id="rId14"/>
    <p:sldId id="284" r:id="rId15"/>
    <p:sldId id="261" r:id="rId16"/>
    <p:sldId id="262" r:id="rId17"/>
    <p:sldId id="283" r:id="rId18"/>
    <p:sldId id="263" r:id="rId19"/>
    <p:sldId id="264" r:id="rId20"/>
    <p:sldId id="266" r:id="rId21"/>
    <p:sldId id="268" r:id="rId22"/>
    <p:sldId id="265" r:id="rId23"/>
    <p:sldId id="270" r:id="rId24"/>
    <p:sldId id="269" r:id="rId25"/>
    <p:sldId id="275" r:id="rId26"/>
    <p:sldId id="276" r:id="rId27"/>
    <p:sldId id="278" r:id="rId28"/>
    <p:sldId id="277" r:id="rId29"/>
    <p:sldId id="279" r:id="rId30"/>
    <p:sldId id="280" r:id="rId31"/>
    <p:sldId id="273" r:id="rId32"/>
    <p:sldId id="272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00"/>
    <a:srgbClr val="C96011"/>
    <a:srgbClr val="2BA3F5"/>
    <a:srgbClr val="21C5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DD7279-4566-4509-A62A-CB7E45D91334}" type="doc">
      <dgm:prSet loTypeId="urn:microsoft.com/office/officeart/2005/8/layout/default#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29816AD-6488-4397-AF53-98849B89FE5C}">
      <dgm:prSet phldrT="[Текст]"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Поступление на бюджетные места</a:t>
          </a:r>
        </a:p>
      </dgm:t>
    </dgm:pt>
    <dgm:pt modelId="{CB75C1B4-5004-4151-86F4-6030B46E362E}" type="parTrans" cxnId="{4CD90C24-DA0E-4023-BDDA-5FD269FD02E9}">
      <dgm:prSet/>
      <dgm:spPr/>
      <dgm:t>
        <a:bodyPr/>
        <a:lstStyle/>
        <a:p>
          <a:endParaRPr lang="ru-RU"/>
        </a:p>
      </dgm:t>
    </dgm:pt>
    <dgm:pt modelId="{151BBF46-E2C3-4D79-86AC-8B2642672594}" type="sibTrans" cxnId="{4CD90C24-DA0E-4023-BDDA-5FD269FD02E9}">
      <dgm:prSet/>
      <dgm:spPr/>
      <dgm:t>
        <a:bodyPr/>
        <a:lstStyle/>
        <a:p>
          <a:endParaRPr lang="ru-RU"/>
        </a:p>
      </dgm:t>
    </dgm:pt>
    <dgm:pt modelId="{01D20A09-1C75-4B17-AB89-753277CC05AE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дополнительной стипендии от предприятия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E5418-F09B-4699-8444-459435164229}" type="parTrans" cxnId="{4E3CCB16-79C4-4D57-BBF7-835741242047}">
      <dgm:prSet/>
      <dgm:spPr/>
      <dgm:t>
        <a:bodyPr/>
        <a:lstStyle/>
        <a:p>
          <a:endParaRPr lang="ru-RU"/>
        </a:p>
      </dgm:t>
    </dgm:pt>
    <dgm:pt modelId="{6230071F-5FC1-4AFA-8873-6A2DF8B51B23}" type="sibTrans" cxnId="{4E3CCB16-79C4-4D57-BBF7-835741242047}">
      <dgm:prSet/>
      <dgm:spPr/>
      <dgm:t>
        <a:bodyPr/>
        <a:lstStyle/>
        <a:p>
          <a:endParaRPr lang="ru-RU"/>
        </a:p>
      </dgm:t>
    </dgm:pt>
    <dgm:pt modelId="{163FD94B-5D07-4E20-B62E-C104B9196DCC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ознакомительной, производственной и преддипломной практик на заводе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07D75B-556C-4C51-84DB-7FAD9D36FD04}" type="parTrans" cxnId="{80966CB3-DFFC-4252-833E-80055BAD5EB4}">
      <dgm:prSet/>
      <dgm:spPr/>
      <dgm:t>
        <a:bodyPr/>
        <a:lstStyle/>
        <a:p>
          <a:endParaRPr lang="ru-RU"/>
        </a:p>
      </dgm:t>
    </dgm:pt>
    <dgm:pt modelId="{5FE7D6DB-10AF-4E03-BCD7-E830768D80CB}" type="sibTrans" cxnId="{80966CB3-DFFC-4252-833E-80055BAD5EB4}">
      <dgm:prSet/>
      <dgm:spPr/>
      <dgm:t>
        <a:bodyPr/>
        <a:lstStyle/>
        <a:p>
          <a:endParaRPr lang="ru-RU"/>
        </a:p>
      </dgm:t>
    </dgm:pt>
    <dgm:pt modelId="{3F3F998B-7C65-450A-9D23-4AC6D4FF0957}">
      <dgm:prSet custT="1"/>
      <dgm:spPr/>
      <dgm:t>
        <a:bodyPr/>
        <a:lstStyle/>
        <a:p>
          <a:r>
            <a:rPr lang="ru-RU" sz="20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Гарантированное трудоустройство после окончания ВУЗа</a:t>
          </a:r>
          <a:endParaRPr lang="ru-RU" sz="20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38216-3D54-45F6-A61A-2ECDF2A75D86}" type="parTrans" cxnId="{D8065E5C-F06D-4D26-B5A2-89062EF674D2}">
      <dgm:prSet/>
      <dgm:spPr/>
      <dgm:t>
        <a:bodyPr/>
        <a:lstStyle/>
        <a:p>
          <a:endParaRPr lang="ru-RU"/>
        </a:p>
      </dgm:t>
    </dgm:pt>
    <dgm:pt modelId="{215E46DC-6CC4-4094-A87D-A15D6BEF7B34}" type="sibTrans" cxnId="{D8065E5C-F06D-4D26-B5A2-89062EF674D2}">
      <dgm:prSet/>
      <dgm:spPr/>
      <dgm:t>
        <a:bodyPr/>
        <a:lstStyle/>
        <a:p>
          <a:endParaRPr lang="ru-RU"/>
        </a:p>
      </dgm:t>
    </dgm:pt>
    <dgm:pt modelId="{960E2E70-9D52-43EB-A7C9-AD0D7A7671FF}" type="pres">
      <dgm:prSet presAssocID="{94DD7279-4566-4509-A62A-CB7E45D913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1B0147-7846-4F2B-A053-0F6BACF088A6}" type="pres">
      <dgm:prSet presAssocID="{129816AD-6488-4397-AF53-98849B89FE5C}" presName="node" presStyleLbl="node1" presStyleIdx="0" presStyleCnt="4" custScaleY="42528" custLinFactNeighborX="-13674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05DE1-2EAE-4871-994B-65033B88EC3C}" type="pres">
      <dgm:prSet presAssocID="{151BBF46-E2C3-4D79-86AC-8B2642672594}" presName="sibTrans" presStyleCnt="0"/>
      <dgm:spPr/>
    </dgm:pt>
    <dgm:pt modelId="{36CAEF08-FBCF-48DF-A40F-A668D1D6B5A1}" type="pres">
      <dgm:prSet presAssocID="{01D20A09-1C75-4B17-AB89-753277CC05AE}" presName="node" presStyleLbl="node1" presStyleIdx="1" presStyleCnt="4" custScaleY="42400" custLinFactNeighborX="5370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C8A54-9452-4CCE-8727-1231CD2D76CB}" type="pres">
      <dgm:prSet presAssocID="{6230071F-5FC1-4AFA-8873-6A2DF8B51B23}" presName="sibTrans" presStyleCnt="0"/>
      <dgm:spPr/>
    </dgm:pt>
    <dgm:pt modelId="{C03001AF-BED6-4BE3-B7DA-71EFDEF9EE6C}" type="pres">
      <dgm:prSet presAssocID="{163FD94B-5D07-4E20-B62E-C104B9196DCC}" presName="node" presStyleLbl="node1" presStyleIdx="2" presStyleCnt="4" custScaleY="66281" custLinFactNeighborX="-11370" custLinFactNeighborY="-6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42538-EFC3-457E-882B-60873630EB59}" type="pres">
      <dgm:prSet presAssocID="{5FE7D6DB-10AF-4E03-BCD7-E830768D80CB}" presName="sibTrans" presStyleCnt="0"/>
      <dgm:spPr/>
    </dgm:pt>
    <dgm:pt modelId="{5BE76656-36F7-4BC8-88BE-6E78BC096446}" type="pres">
      <dgm:prSet presAssocID="{3F3F998B-7C65-450A-9D23-4AC6D4FF0957}" presName="node" presStyleLbl="node1" presStyleIdx="3" presStyleCnt="4" custScaleY="67142" custLinFactNeighborX="5370" custLinFactNeighborY="-6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C4E883-69DC-4281-9140-C1753B8A87BA}" type="presOf" srcId="{94DD7279-4566-4509-A62A-CB7E45D91334}" destId="{960E2E70-9D52-43EB-A7C9-AD0D7A7671FF}" srcOrd="0" destOrd="0" presId="urn:microsoft.com/office/officeart/2005/8/layout/default#1"/>
    <dgm:cxn modelId="{11FB1321-3DE2-4867-AB3C-DE314632AA98}" type="presOf" srcId="{129816AD-6488-4397-AF53-98849B89FE5C}" destId="{A51B0147-7846-4F2B-A053-0F6BACF088A6}" srcOrd="0" destOrd="0" presId="urn:microsoft.com/office/officeart/2005/8/layout/default#1"/>
    <dgm:cxn modelId="{DD0310AC-1401-42C2-9117-21C9B2B628E7}" type="presOf" srcId="{01D20A09-1C75-4B17-AB89-753277CC05AE}" destId="{36CAEF08-FBCF-48DF-A40F-A668D1D6B5A1}" srcOrd="0" destOrd="0" presId="urn:microsoft.com/office/officeart/2005/8/layout/default#1"/>
    <dgm:cxn modelId="{D8065E5C-F06D-4D26-B5A2-89062EF674D2}" srcId="{94DD7279-4566-4509-A62A-CB7E45D91334}" destId="{3F3F998B-7C65-450A-9D23-4AC6D4FF0957}" srcOrd="3" destOrd="0" parTransId="{88738216-3D54-45F6-A61A-2ECDF2A75D86}" sibTransId="{215E46DC-6CC4-4094-A87D-A15D6BEF7B34}"/>
    <dgm:cxn modelId="{4CD90C24-DA0E-4023-BDDA-5FD269FD02E9}" srcId="{94DD7279-4566-4509-A62A-CB7E45D91334}" destId="{129816AD-6488-4397-AF53-98849B89FE5C}" srcOrd="0" destOrd="0" parTransId="{CB75C1B4-5004-4151-86F4-6030B46E362E}" sibTransId="{151BBF46-E2C3-4D79-86AC-8B2642672594}"/>
    <dgm:cxn modelId="{AAF8324B-AAA8-4500-B3F8-57F094C63338}" type="presOf" srcId="{163FD94B-5D07-4E20-B62E-C104B9196DCC}" destId="{C03001AF-BED6-4BE3-B7DA-71EFDEF9EE6C}" srcOrd="0" destOrd="0" presId="urn:microsoft.com/office/officeart/2005/8/layout/default#1"/>
    <dgm:cxn modelId="{4E3CCB16-79C4-4D57-BBF7-835741242047}" srcId="{94DD7279-4566-4509-A62A-CB7E45D91334}" destId="{01D20A09-1C75-4B17-AB89-753277CC05AE}" srcOrd="1" destOrd="0" parTransId="{DCFE5418-F09B-4699-8444-459435164229}" sibTransId="{6230071F-5FC1-4AFA-8873-6A2DF8B51B23}"/>
    <dgm:cxn modelId="{325557EF-74F2-48C3-968F-828CF1AF09F1}" type="presOf" srcId="{3F3F998B-7C65-450A-9D23-4AC6D4FF0957}" destId="{5BE76656-36F7-4BC8-88BE-6E78BC096446}" srcOrd="0" destOrd="0" presId="urn:microsoft.com/office/officeart/2005/8/layout/default#1"/>
    <dgm:cxn modelId="{80966CB3-DFFC-4252-833E-80055BAD5EB4}" srcId="{94DD7279-4566-4509-A62A-CB7E45D91334}" destId="{163FD94B-5D07-4E20-B62E-C104B9196DCC}" srcOrd="2" destOrd="0" parTransId="{8707D75B-556C-4C51-84DB-7FAD9D36FD04}" sibTransId="{5FE7D6DB-10AF-4E03-BCD7-E830768D80CB}"/>
    <dgm:cxn modelId="{C0A5349D-6B57-4D94-B36E-4A2521D511A0}" type="presParOf" srcId="{960E2E70-9D52-43EB-A7C9-AD0D7A7671FF}" destId="{A51B0147-7846-4F2B-A053-0F6BACF088A6}" srcOrd="0" destOrd="0" presId="urn:microsoft.com/office/officeart/2005/8/layout/default#1"/>
    <dgm:cxn modelId="{A021824A-3FA4-4BA7-992B-405B5D9AFFE9}" type="presParOf" srcId="{960E2E70-9D52-43EB-A7C9-AD0D7A7671FF}" destId="{60405DE1-2EAE-4871-994B-65033B88EC3C}" srcOrd="1" destOrd="0" presId="urn:microsoft.com/office/officeart/2005/8/layout/default#1"/>
    <dgm:cxn modelId="{6A2C8316-D967-491B-933C-508F139D0328}" type="presParOf" srcId="{960E2E70-9D52-43EB-A7C9-AD0D7A7671FF}" destId="{36CAEF08-FBCF-48DF-A40F-A668D1D6B5A1}" srcOrd="2" destOrd="0" presId="urn:microsoft.com/office/officeart/2005/8/layout/default#1"/>
    <dgm:cxn modelId="{7AD9B8CB-BE07-456D-9082-E6AB3EC68933}" type="presParOf" srcId="{960E2E70-9D52-43EB-A7C9-AD0D7A7671FF}" destId="{767C8A54-9452-4CCE-8727-1231CD2D76CB}" srcOrd="3" destOrd="0" presId="urn:microsoft.com/office/officeart/2005/8/layout/default#1"/>
    <dgm:cxn modelId="{108BABD1-A01D-4ADF-A262-D62EDAB71C99}" type="presParOf" srcId="{960E2E70-9D52-43EB-A7C9-AD0D7A7671FF}" destId="{C03001AF-BED6-4BE3-B7DA-71EFDEF9EE6C}" srcOrd="4" destOrd="0" presId="urn:microsoft.com/office/officeart/2005/8/layout/default#1"/>
    <dgm:cxn modelId="{7B6B1D0F-A950-4DCA-801C-1F2D904C6BB5}" type="presParOf" srcId="{960E2E70-9D52-43EB-A7C9-AD0D7A7671FF}" destId="{C2742538-EFC3-457E-882B-60873630EB59}" srcOrd="5" destOrd="0" presId="urn:microsoft.com/office/officeart/2005/8/layout/default#1"/>
    <dgm:cxn modelId="{6667316B-1568-491D-844E-3CC6BEF49675}" type="presParOf" srcId="{960E2E70-9D52-43EB-A7C9-AD0D7A7671FF}" destId="{5BE76656-36F7-4BC8-88BE-6E78BC096446}" srcOrd="6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B0147-7846-4F2B-A053-0F6BACF088A6}">
      <dsp:nvSpPr>
        <dsp:cNvPr id="0" name=""/>
        <dsp:cNvSpPr/>
      </dsp:nvSpPr>
      <dsp:spPr>
        <a:xfrm>
          <a:off x="0" y="290282"/>
          <a:ext cx="2655295" cy="1593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Это твой шанс построить стабильное будущее</a:t>
          </a:r>
        </a:p>
      </dsp:txBody>
      <dsp:txXfrm>
        <a:off x="0" y="290282"/>
        <a:ext cx="2655295" cy="1593177"/>
      </dsp:txXfrm>
    </dsp:sp>
    <dsp:sp modelId="{36CAEF08-FBCF-48DF-A40F-A668D1D6B5A1}">
      <dsp:nvSpPr>
        <dsp:cNvPr id="0" name=""/>
        <dsp:cNvSpPr/>
      </dsp:nvSpPr>
      <dsp:spPr>
        <a:xfrm>
          <a:off x="2920824" y="290282"/>
          <a:ext cx="2655295" cy="1593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получения дополнительной стипендии от ФКП «АПЗ «Вымпел»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0824" y="290282"/>
        <a:ext cx="2655295" cy="1593177"/>
      </dsp:txXfrm>
    </dsp:sp>
    <dsp:sp modelId="{C03001AF-BED6-4BE3-B7DA-71EFDEF9EE6C}">
      <dsp:nvSpPr>
        <dsp:cNvPr id="0" name=""/>
        <dsp:cNvSpPr/>
      </dsp:nvSpPr>
      <dsp:spPr>
        <a:xfrm>
          <a:off x="5841649" y="290282"/>
          <a:ext cx="2655295" cy="1593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Прохождение ознакомительной, производственной и преддипломной практик на заводе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1649" y="290282"/>
        <a:ext cx="2655295" cy="1593177"/>
      </dsp:txXfrm>
    </dsp:sp>
    <dsp:sp modelId="{5BE76656-36F7-4BC8-88BE-6E78BC096446}">
      <dsp:nvSpPr>
        <dsp:cNvPr id="0" name=""/>
        <dsp:cNvSpPr/>
      </dsp:nvSpPr>
      <dsp:spPr>
        <a:xfrm>
          <a:off x="1460412" y="2148988"/>
          <a:ext cx="2655295" cy="1593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Гарантированное устройство после окончания ВУЗа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60412" y="2148988"/>
        <a:ext cx="2655295" cy="1593177"/>
      </dsp:txXfrm>
    </dsp:sp>
    <dsp:sp modelId="{46309EC1-AEB5-43AB-B9D0-53006648D91A}">
      <dsp:nvSpPr>
        <dsp:cNvPr id="0" name=""/>
        <dsp:cNvSpPr/>
      </dsp:nvSpPr>
      <dsp:spPr>
        <a:xfrm>
          <a:off x="4381236" y="2148988"/>
          <a:ext cx="2655295" cy="1593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Гарантированное устройство после окончания ВУЗа</a:t>
          </a:r>
          <a:endParaRPr lang="ru-RU" sz="2000" kern="1200" dirty="0">
            <a:ln>
              <a:solidFill>
                <a:srgbClr val="002060"/>
              </a:solidFill>
            </a:ln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1236" y="2148988"/>
        <a:ext cx="2655295" cy="1593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055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21611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5277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4541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4636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8300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5991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725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9672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380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8920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884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36731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7964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44994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5019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6530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1794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55683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57800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1743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2854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5061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6140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6499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056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8986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695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957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4079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686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0602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738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0486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924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620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036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540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692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71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471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6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60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9518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864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686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36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3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7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540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692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71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4715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6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199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609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8644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686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36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30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7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540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692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71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471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0456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65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609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864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686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36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30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27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0540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692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7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954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4715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8765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16091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2864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6868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361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30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844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8036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61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24358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6611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0187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6290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587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8427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559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11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9252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5277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45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09472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463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830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599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725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9672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3800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892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884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796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652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25313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454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463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830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5991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5725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39672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3800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892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8845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77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454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158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17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74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09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3303-CBC6-4580-A115-C11E72E216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F9DB-F925-4D29-B234-F3792A1044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83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yakimenko.ae\Desktop\Стенд 2018\информация\Информационный стенд\4 История предприятия\стелла 2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26" t="-786" r="11275" b="13804"/>
          <a:stretch/>
        </p:blipFill>
        <p:spPr bwMode="auto">
          <a:xfrm>
            <a:off x="5148064" y="1517157"/>
            <a:ext cx="3816424" cy="299013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680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991"/>
          <a:stretch/>
        </p:blipFill>
        <p:spPr bwMode="auto">
          <a:xfrm>
            <a:off x="0" y="4254592"/>
            <a:ext cx="9144000" cy="2603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yakimenko.ae\Desktop\Стенд 2018\информация\Информационный стенд\6 Этапы развития предприятия\проходна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69894"/>
            <a:ext cx="3846210" cy="29373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86182" y="928670"/>
            <a:ext cx="2000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4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Картинки по запросу военмех санкт-петербур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928934"/>
            <a:ext cx="2410435" cy="37778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2844" y="1571612"/>
            <a:ext cx="8858312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Балтийский государственный технический 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</a:t>
            </a: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«ВОЕНМЕХ» им. Д.Ф. 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 </a:t>
            </a:r>
          </a:p>
          <a:p>
            <a:pPr lvl="0" algn="ctr">
              <a:defRPr/>
            </a:pP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БГТУ «ВОЕНМЕХ» им. Д.Ф. Устинова</a:t>
            </a:r>
            <a:r>
              <a:rPr lang="ru-RU" sz="2400" b="1" kern="0" dirty="0" smtClean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kern="0" dirty="0">
              <a:ln w="1905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857496"/>
            <a:ext cx="6168227" cy="38832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«Оружие и системы вооружения» (Е) - старейший факультет. Обучение только очное.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факультета имеют возможность обучаться на военной кафедре. Выпускникам военной кафедры присваивается воинское звание офицера запаса. Выпускники военной кафедры не подлежат призыву в ряды Вооруженных Сил РФ в мирное время.</a:t>
            </a:r>
          </a:p>
          <a:p>
            <a:pPr lvl="0" indent="360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обладают высоким конкурентным потенциалом и к моменту окончания написания выпускных квалификационных работ практически 100% из них трудоустроены.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факультета имеют возможность продолжить обучение в аспирантуре.</a:t>
            </a:r>
          </a:p>
          <a:p>
            <a:pPr lvl="0" indent="360000" algn="just">
              <a:defRPr/>
            </a:pP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Иногородние студенты дневной бюджетной формы обучения обеспечиваются общежитием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20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17.05.01 «Боеприпасы и взрыватели»</a:t>
            </a:r>
          </a:p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Выбравшие данную специальность студенты изучают: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2754935"/>
            <a:ext cx="6480720" cy="39604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образцов взрывателей и боеприпасов;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новейших образцов военной техники;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 и испытаний прототипов технических изделий и приборов;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модернизацию существующих образцов специальных изделий;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изготовление технологической оснастки;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и инструкций по эксплуатации взрывателей и боеприпасов;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материалов, сырья и оборудования для производства изделий;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надежности, безопасности и безотказности работ;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 и хранения специальных </a:t>
            </a: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4" descr="Картинки по запросу военмех санкт-петербург"/>
          <p:cNvPicPr>
            <a:picLocks noChangeAspect="1" noChangeArrowheads="1"/>
          </p:cNvPicPr>
          <p:nvPr/>
        </p:nvPicPr>
        <p:blipFill rotWithShape="1">
          <a:blip r:embed="rId5" cstate="print"/>
          <a:srcRect l="19654" r="15173"/>
          <a:stretch/>
        </p:blipFill>
        <p:spPr bwMode="auto">
          <a:xfrm>
            <a:off x="323529" y="2803935"/>
            <a:ext cx="1890752" cy="38624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0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профессиональной деятельности выпускника являются: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980" y="2768978"/>
            <a:ext cx="6024212" cy="39604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боеприпасы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назначения;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патроны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гильзы боеприпасов; технологические процессы производства боеприпасов, взрывателей, патронов и гильз;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процессы снаряжения и утилизации боеприпасов; технологическое оборудование производства патронов и гильз; информационные технологии проектирования боеприпасов и взрывателей;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полигонное, стендовое и лабораторное оборудование и методики, используемые для экспериментальной отработки, исследования и испытания образцов боеприпасов и взрывателей;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75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взрывотехнических</a:t>
            </a: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экспертиз и анализа последствий террористических актов и техногенных катастроф.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5" y="2768978"/>
            <a:ext cx="2376264" cy="181954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yakimenko.ae\Desktop\Стенд 2018\информация\Информационный стенд\4 История предприятия\Боевые  ПАТРОНЫ (испытания)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58" b="1101"/>
          <a:stretch/>
        </p:blipFill>
        <p:spPr bwMode="auto">
          <a:xfrm>
            <a:off x="6516213" y="4869160"/>
            <a:ext cx="2376265" cy="18002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980" y="1620608"/>
            <a:ext cx="8616499" cy="94223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БГТУ выпускники применяют свои знания: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72322" y="2754935"/>
            <a:ext cx="5520157" cy="110611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военно-промышленного комплекса;</a:t>
            </a:r>
          </a:p>
          <a:p>
            <a:pPr marL="72000" lvl="0" indent="252000">
              <a:buFont typeface="Arial" pitchFamily="34" charset="0"/>
              <a:buChar char="•"/>
              <a:defRPr/>
            </a:pPr>
            <a:r>
              <a:rPr lang="ru-RU" sz="17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научно-исследовательских институтов и конструкторских бюро.</a:t>
            </a:r>
            <a:endParaRPr lang="ru-RU" sz="17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2321" y="4149080"/>
            <a:ext cx="5520157" cy="25202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БГТУ «ВОЕНМЕХ» им. Д.Ф. Устинова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нахождения ВУЗа: 190005, </a:t>
            </a:r>
            <a:endParaRPr lang="ru-RU" sz="19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Санкт-Петербург, 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1–я Красноармейская, д. 1, </a:t>
            </a:r>
            <a:endParaRPr lang="ru-RU" sz="19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(812) 316-23-41, 495-77-99</a:t>
            </a:r>
          </a:p>
          <a:p>
            <a:pPr marL="72000" lvl="0">
              <a:defRPr/>
            </a:pP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"Е" Оружие и боеприпасы</a:t>
            </a:r>
          </a:p>
          <a:p>
            <a:pPr marL="72000" lvl="0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(812) 490-05-88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5" y="4586673"/>
            <a:ext cx="2794272" cy="20106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6" cstate="print"/>
          <a:srcRect t="37991"/>
          <a:stretch/>
        </p:blipFill>
        <p:spPr bwMode="auto">
          <a:xfrm>
            <a:off x="395535" y="2741622"/>
            <a:ext cx="2794271" cy="15514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95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973" y="1635356"/>
            <a:ext cx="8712968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Комсомольский-на-Амуре государственный университет  (</a:t>
            </a:r>
            <a:r>
              <a:rPr lang="ru-RU" sz="2400" b="1" kern="0" dirty="0" err="1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КнАГУ</a:t>
            </a:r>
            <a:r>
              <a:rPr lang="ru-RU" sz="2400" b="1" kern="0" dirty="0">
                <a:ln w="1905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451" y="2561776"/>
            <a:ext cx="6066741" cy="410770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88000" algn="just">
              <a:defRPr/>
            </a:pPr>
            <a:r>
              <a:rPr lang="ru-RU" sz="16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компьютерного </a:t>
            </a:r>
            <a:r>
              <a:rPr lang="ru-RU" sz="1600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  машиностроитель-</a:t>
            </a:r>
            <a:r>
              <a:rPr lang="ru-RU" sz="1600" u="sng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ных</a:t>
            </a:r>
            <a:r>
              <a:rPr lang="ru-RU" sz="1600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технологий </a:t>
            </a:r>
            <a:r>
              <a:rPr lang="ru-RU" sz="16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оборудования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заглянуть в будущее, помогает предприятиям усовершенствовать свою продукцию и сделать ее долговечной, доступной по цене, легко настраиваемой, более эффективной и современной, имеющей привлекательный дизайн.</a:t>
            </a:r>
          </a:p>
          <a:p>
            <a:pPr lvl="0" indent="288000" algn="just">
              <a:defRPr/>
            </a:pPr>
            <a:r>
              <a:rPr lang="ru-RU" sz="16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 компьютерных технологий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факультете даёт возможность реализации способностей личности к логическому мышлению, овладению компьютером на профессиональном уровне и получению навыков использования информационных технологий для решения прикладных задач.</a:t>
            </a:r>
          </a:p>
          <a:p>
            <a:pPr lvl="0" indent="288000" algn="just">
              <a:defRPr/>
            </a:pPr>
            <a:r>
              <a:rPr lang="ru-RU" sz="16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Электротехнический факультет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факультете позволяет стать специалистами везде, где используется и вырабатывается электрическая энергия, где вычислительная техника и современные достижения в области автоматизации и электроники помогают решать различные профессиональные задачи. </a:t>
            </a:r>
          </a:p>
        </p:txBody>
      </p:sp>
      <p:pic>
        <p:nvPicPr>
          <p:cNvPr id="7" name="Picture 12" descr="Картинки по запросу кнагту здание"/>
          <p:cNvPicPr>
            <a:picLocks noChangeAspect="1" noChangeArrowheads="1"/>
          </p:cNvPicPr>
          <p:nvPr/>
        </p:nvPicPr>
        <p:blipFill rotWithShape="1">
          <a:blip r:embed="rId5" cstate="print"/>
          <a:srcRect r="54592"/>
          <a:stretch/>
        </p:blipFill>
        <p:spPr bwMode="auto">
          <a:xfrm>
            <a:off x="6456839" y="2611593"/>
            <a:ext cx="2455112" cy="40080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78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738" y="1614435"/>
            <a:ext cx="8616499" cy="10163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15.03.05 «Конструкторско-технологическое обеспечение машиностроительных производств» </a:t>
            </a:r>
          </a:p>
          <a:p>
            <a:pPr lvl="0" algn="ctr"/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подготовки: «Технологии цифрового производства»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739" y="2780928"/>
            <a:ext cx="8616498" cy="7200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88000" algn="just">
              <a:defRPr/>
            </a:pPr>
            <a:r>
              <a:rPr lang="ru-RU" sz="19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гуманитарными, экономическими и базовыми общетехническими дисциплинами студенты </a:t>
            </a:r>
            <a:r>
              <a:rPr lang="ru-RU" sz="19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изучают специальные дисциплины: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4385" y="3645024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цифрового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9066" y="3645024"/>
            <a:ext cx="2711844" cy="79208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Аддитивные технологии 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71393" y="3644472"/>
            <a:ext cx="2711844" cy="79264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Программирование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 в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САМ-системах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6738" y="4737831"/>
            <a:ext cx="2711844" cy="7959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в </a:t>
            </a:r>
            <a:r>
              <a:rPr lang="en-US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CAD-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19066" y="4737831"/>
            <a:ext cx="2711843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Инженерный анализ в САЕ-системах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0016" y="5764317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визуального моделирования и программирования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19066" y="5764317"/>
            <a:ext cx="2711844" cy="79208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САРР-технологии, </a:t>
            </a:r>
            <a:endParaRPr lang="en-US" sz="165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CALS-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в машиностроении</a:t>
            </a:r>
          </a:p>
        </p:txBody>
      </p:sp>
      <p:pic>
        <p:nvPicPr>
          <p:cNvPr id="8" name="Picture 3" descr="C:\Users\yakimenko.ae\Desktop\spetsialist-po-tehnologiyam-mashinostroeni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98" y="4686139"/>
            <a:ext cx="2622434" cy="186527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1484784"/>
            <a:ext cx="8786874" cy="10163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22.03.01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«Материаловедение </a:t>
            </a:r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технологии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материалов» 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«Материаловедение в машиностроении»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3" y="2564904"/>
            <a:ext cx="6192687" cy="237626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 востребованы</a:t>
            </a: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500" u="sng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оборонно-промышленного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авиа и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самолетостроения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судостроения и судоремонта;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нефтегазовой и нефтехимической области;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по ремонту и восстановлению деталей машин и механизмов;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организациях и в учебных учреждениях среднего профессионального образования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5008513"/>
            <a:ext cx="6927210" cy="166084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выполнять </a:t>
            </a:r>
            <a:r>
              <a:rPr lang="ru-RU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виды профессиональной деятельности</a:t>
            </a:r>
            <a:r>
              <a:rPr lang="ru-RU" u="sng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ru-RU" sz="500" u="sng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проектно-конструкторская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производственно-технологическая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72000" indent="-288000"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организационно-управленческая.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Картинки по запросу материаловед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206" y="5079167"/>
            <a:ext cx="1727505" cy="15181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Картинки по запросу материаловедение и технологии материало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216" y="2597893"/>
            <a:ext cx="2448272" cy="231028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6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548599"/>
            <a:ext cx="8678198" cy="9517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11.03.04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«Электроника </a:t>
            </a:r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наноэлектроника»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«Промышленная электроника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19872" y="2564903"/>
            <a:ext cx="5485810" cy="25583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выпускников включает совокупность средств, способов и методов человеческой деятельности, направленных на теоретическое и экспериментальное исследование, математическое и компьютерное моделирование, проектирование, конструирование, технологию производства, использование и эксплуатацию материалов, компонентов, электронных приборов, устройств, установок вакуумной, плазменной, твердотельной, микроволновой, оптической, микро- и </a:t>
            </a:r>
            <a:r>
              <a:rPr lang="ru-RU" sz="1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наноэлектроники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различного функционального назначения.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323922"/>
            <a:ext cx="4896544" cy="126691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деятельность выпускников связана с разработкой, изготовлением, внедрением и обслуживанием разнообразных электронных и радиотехнических устройств промышленного, бытового и другого назначений.</a:t>
            </a:r>
          </a:p>
        </p:txBody>
      </p:sp>
      <p:pic>
        <p:nvPicPr>
          <p:cNvPr id="4098" name="Picture 2" descr="C:\Users\yakimenko.ae\Desktop\novyj_proryv_v_oblasti_spintroniki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6" y="2617461"/>
            <a:ext cx="2858758" cy="245328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akimenko.ae\Desktop\computer-941257_6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48" y="5357201"/>
            <a:ext cx="3593799" cy="11995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3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1" y="1571612"/>
            <a:ext cx="8643998" cy="78581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13.03.02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«Электроэнергетика </a:t>
            </a:r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электротехника»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«Электропривод и автоматика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851" y="2492913"/>
            <a:ext cx="5714309" cy="187219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выпускников включает совокупность технических средств, способов и методов осуществления процессов: производства, передачи, распределения, преобразования, применения и управления потоками электрической энергии; разработку, изготовление и контроль качества элементов, аппаратов, устройств, систем и их компонентов, реализующих вышеперечисленные процессы.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4500570"/>
            <a:ext cx="4752528" cy="22322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могут работать на электрических станциях, различных энергетических установках, управлять электрическим хозяйством предприятий, заниматься проектированием и обслуживанием систем управления электроприводов и систем автоматизации технологических линий и комплексов, электрооборудования низкого и высокого напряжения, электросетей предприятий и организаций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7" name="Picture 5" descr="C:\Users\yakimenko.ae\Desktop\ener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572008"/>
            <a:ext cx="3456384" cy="21242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yakimenko.ae\Desktop\slide_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42" t="36036" r="6437" b="18605"/>
          <a:stretch/>
        </p:blipFill>
        <p:spPr bwMode="auto">
          <a:xfrm>
            <a:off x="6134143" y="2539007"/>
            <a:ext cx="2686329" cy="17800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4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1627712"/>
            <a:ext cx="8572560" cy="10163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09.03.02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«Информационные </a:t>
            </a:r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и </a:t>
            </a:r>
            <a:r>
              <a:rPr lang="ru-RU" sz="22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технологии»</a:t>
            </a:r>
            <a:endParaRPr lang="ru-RU" sz="22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подготовки «Проектирование и реализация информационных систем и технологий»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9812" y="2780927"/>
            <a:ext cx="5940661" cy="201622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направления подготовки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объектах профессиональной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процессы, технологии, системы и сети, их инструментальное (программное,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техническое)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обеспечение, способы и методы проектирования, отладки, производства и эксплуатации информационных технологий и систем в областях промышленности, науки, а также на предприятиях различного профиля и всех видов деятельности в условиях экономики информационного общества.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941168"/>
            <a:ext cx="4968552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может работать в промышленности, в конструкторских и научных организациях, банках, вычислительных центрах и коммерческих организациях в должностях инженера- программиста, администратора сетей и баз данных, инженера по разработке, эксплуатации и развитию компьютерных систем и сетей. </a:t>
            </a:r>
          </a:p>
        </p:txBody>
      </p:sp>
      <p:pic>
        <p:nvPicPr>
          <p:cNvPr id="5122" name="Picture 2" descr="C:\Users\yakimenko.ae\Desktop\depositphotos_48917393-stock-photo-innovative-internet-education-technolog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75693"/>
            <a:ext cx="3350745" cy="165914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Картинки по запросу информационные системы и технологии"/>
          <p:cNvPicPr>
            <a:picLocks noChangeAspect="1" noChangeArrowheads="1"/>
          </p:cNvPicPr>
          <p:nvPr/>
        </p:nvPicPr>
        <p:blipFill rotWithShape="1">
          <a:blip r:embed="rId6"/>
          <a:srcRect l="4337" r="6677"/>
          <a:stretch/>
        </p:blipFill>
        <p:spPr bwMode="auto">
          <a:xfrm>
            <a:off x="357158" y="2813756"/>
            <a:ext cx="2313076" cy="195056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99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yakimenko.ae\Desktop\Стенд 2018\информация\Информационный стенд\6 Этапы развития предприятия\цех 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51086"/>
            <a:ext cx="3528392" cy="26462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yakimenko.ae\Desktop\Стенд 2018\информация\Информационный стенд\4 История предприятия\Боевые  патроны конвейер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55192"/>
            <a:ext cx="3528392" cy="198812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yakimenko.ae\Desktop\Стенд 2018\информация\Информационный стенд\4 История предприятия\патроны 7,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43"/>
          <a:stretch/>
        </p:blipFill>
        <p:spPr bwMode="auto">
          <a:xfrm>
            <a:off x="4390294" y="4292356"/>
            <a:ext cx="4236398" cy="23050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1635357"/>
            <a:ext cx="4464496" cy="231572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88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молодое и современное предприятие среди патронных заводов России, единственный патронный  завод во всем Дальневосточном регионе, а также </a:t>
            </a:r>
            <a:r>
              <a:rPr lang="ru-RU" sz="165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единствен-ный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патронный завод с государственной формой собственности.</a:t>
            </a:r>
          </a:p>
          <a:p>
            <a:pPr lvl="0" indent="288000" algn="just">
              <a:defRPr/>
            </a:pP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сегодня это единственный в России специализированный патронный завод с уровнем технологии мирового класса.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7620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11870" y="3557772"/>
            <a:ext cx="2711844" cy="144884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РАБОТОДАТЕЛЯ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34228"/>
            <a:ext cx="2711844" cy="137874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после окончания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заведения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941" y="3557772"/>
            <a:ext cx="2711844" cy="144016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выплачивается разовое единовременное пособие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5286388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оплачиваемый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отпуск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7 календарных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для обустройства на новом месте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71855" y="1823595"/>
            <a:ext cx="2711844" cy="138938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договора  в качестве Молодого специалиста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823596"/>
            <a:ext cx="2711844" cy="138938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обучения в учебном заведении включается в стаж работы на получение вознаграждения за</a:t>
            </a:r>
          </a:p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выслугу лет</a:t>
            </a:r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15074" y="3571876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карьерный рост</a:t>
            </a:r>
          </a:p>
          <a:p>
            <a:pPr algn="ctr"/>
            <a:endParaRPr lang="ru-RU" sz="165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3504" y="5286388"/>
            <a:ext cx="2711844" cy="12241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стоимости </a:t>
            </a:r>
            <a:r>
              <a:rPr lang="ru-RU" sz="16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проезда к отпуску и обратно </a:t>
            </a:r>
            <a:r>
              <a:rPr lang="ru-RU" sz="16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 и его членов семьи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4527777" y="3197732"/>
            <a:ext cx="0" cy="3600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923714" y="3197732"/>
            <a:ext cx="243897" cy="36004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883699" y="4997932"/>
            <a:ext cx="283912" cy="30327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896785" y="3197732"/>
            <a:ext cx="315085" cy="360041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923714" y="4271707"/>
            <a:ext cx="243896" cy="614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6" idx="3"/>
          </p:cNvCxnSpPr>
          <p:nvPr/>
        </p:nvCxnSpPr>
        <p:spPr>
          <a:xfrm flipH="1" flipV="1">
            <a:off x="2896785" y="4277852"/>
            <a:ext cx="315086" cy="1225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2891356" y="5006621"/>
            <a:ext cx="320515" cy="294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9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435" t="1695" r="65" b="12755"/>
          <a:stretch/>
        </p:blipFill>
        <p:spPr>
          <a:xfrm>
            <a:off x="251518" y="1719747"/>
            <a:ext cx="4116256" cy="47829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48" t="21986" r="3518" b="14894"/>
          <a:stretch/>
        </p:blipFill>
        <p:spPr>
          <a:xfrm>
            <a:off x="4716017" y="4384940"/>
            <a:ext cx="4032448" cy="213609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5" y="1719747"/>
            <a:ext cx="4090855" cy="249507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ознакомления выбранной профессии ФКП «АПЗ «Вымпел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П.В. </a:t>
            </a:r>
            <a:r>
              <a:rPr lang="ru-RU" sz="16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экскурсии на предприятия, мастер классы. </a:t>
            </a:r>
          </a:p>
          <a:p>
            <a:pPr indent="288000" algn="just">
              <a:defRPr/>
            </a:pPr>
            <a:r>
              <a:rPr lang="ru-RU" sz="1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Общероссийская общественная организация «СОЮЗ Машиностроителей России» и завод Вымпел проводят для учеников старших классов и студентов недели без турникетов, где знакомят их с профессиями нашего </a:t>
            </a:r>
            <a:r>
              <a:rPr lang="ru-RU" sz="1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42"/>
          <a:stretch/>
        </p:blipFill>
        <p:spPr>
          <a:xfrm>
            <a:off x="5940152" y="1623808"/>
            <a:ext cx="2808770" cy="1997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52" t="31315" b="16742"/>
          <a:stretch/>
        </p:blipFill>
        <p:spPr>
          <a:xfrm>
            <a:off x="409359" y="1635356"/>
            <a:ext cx="4128001" cy="19978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" t="19431" r="833" b="31974"/>
          <a:stretch/>
        </p:blipFill>
        <p:spPr>
          <a:xfrm>
            <a:off x="409360" y="3915427"/>
            <a:ext cx="8339562" cy="275892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680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991"/>
          <a:stretch/>
        </p:blipFill>
        <p:spPr bwMode="auto">
          <a:xfrm>
            <a:off x="0" y="4254592"/>
            <a:ext cx="9144000" cy="2603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1700808"/>
            <a:ext cx="8712968" cy="2880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682640, </a:t>
            </a:r>
            <a:r>
              <a:rPr lang="ru-RU" sz="20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край,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Амурск, шоссе Машиностроителей, д.12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(42142) 9-45-05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9-45-55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E-mail:zavod-5@mail.ru</a:t>
            </a:r>
          </a:p>
          <a:p>
            <a:pPr algn="just">
              <a:defRPr/>
            </a:pPr>
            <a:endParaRPr lang="ru-RU" sz="15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3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– ВИКТОР ФЕДОРОВИЧ ТАГУНОВ</a:t>
            </a:r>
          </a:p>
          <a:p>
            <a:pPr algn="just">
              <a:defRPr/>
            </a:pPr>
            <a:endParaRPr lang="ru-RU" sz="15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можно получить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телефонам: 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(42142) 9-40-60 – Зубанова Людмила Петровна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начальник ОРП 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(42142) 9-42-82 – Специалист по развитию и обучению персонала.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058" y="928670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7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596" y="1643050"/>
            <a:ext cx="8429684" cy="121444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Профессиональный состав предприятия включает в себя более 110 наименований профессий и специальностей, который способен качественно выполнять производственные планы и решать поставленные задачи</a:t>
            </a:r>
            <a:endParaRPr lang="ru-RU" sz="2000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20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000372"/>
            <a:ext cx="8429684" cy="3662541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востребованные рабочие </a:t>
            </a:r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  <a:r>
              <a:rPr lang="ru-RU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Наладчик оборудования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Наладчик станков с программным управлением; </a:t>
            </a:r>
            <a:endParaRPr lang="en-US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Слесарь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КИПиА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Токарь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Токарь – расточник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Шлифовщик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Электромонтер по ремонту и обслуживанию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электрооборудования;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Лаборант – эколог;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Фрезеровщик;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Слесарь – ремонтник;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Термист;</a:t>
            </a:r>
          </a:p>
          <a:p>
            <a:pPr marL="72000" indent="360000">
              <a:spcBef>
                <a:spcPts val="0"/>
              </a:spcBef>
              <a:buFont typeface="Wingdings" pitchFamily="2" charset="2"/>
              <a:buChar char="ü"/>
            </a:pPr>
            <a:r>
              <a:rPr lang="ru-RU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Станочник широкого профиля.</a:t>
            </a:r>
          </a:p>
        </p:txBody>
      </p:sp>
    </p:spTree>
    <p:extLst>
      <p:ext uri="{BB962C8B-B14F-4D97-AF65-F5344CB8AC3E}">
        <p14:creationId xmlns="" xmlns:p14="http://schemas.microsoft.com/office/powerpoint/2010/main" val="1438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7620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2143116"/>
            <a:ext cx="8215370" cy="421653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2000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востребованные инженерно-технические специальности: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технолог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программист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электроник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электрик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теплотехник;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химик;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 – конструктор.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000" indent="360000">
              <a:spcBef>
                <a:spcPts val="0"/>
              </a:spcBef>
              <a:spcAft>
                <a:spcPts val="200"/>
              </a:spcAft>
            </a:pPr>
            <a:endParaRPr lang="ru-RU" altLang="ru-RU" sz="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ru-RU" alt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Специалисты среднего звена: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Техническая эксплуатация и обслуживание электрического и   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электромеханического оборудования (по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отраслям);</a:t>
            </a:r>
          </a:p>
          <a:p>
            <a:pPr marL="72000" indent="360000"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машиностроения.</a:t>
            </a:r>
          </a:p>
          <a:p>
            <a:pPr marL="72000" indent="360000">
              <a:spcBef>
                <a:spcPts val="0"/>
              </a:spcBef>
            </a:pP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85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4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агетная рамка 7"/>
          <p:cNvSpPr/>
          <p:nvPr/>
        </p:nvSpPr>
        <p:spPr>
          <a:xfrm>
            <a:off x="3071802" y="1857364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Закончил школу</a:t>
            </a:r>
          </a:p>
        </p:txBody>
      </p:sp>
      <p:sp>
        <p:nvSpPr>
          <p:cNvPr id="9" name="Багетная рамка 8"/>
          <p:cNvSpPr/>
          <p:nvPr/>
        </p:nvSpPr>
        <p:spPr>
          <a:xfrm>
            <a:off x="500034" y="3000372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Сдал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ОГЭ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214282" y="4714884"/>
            <a:ext cx="3643338" cy="1428760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nstantia"/>
              </a:rPr>
              <a:t>Среднее профессиональное образование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063038">
            <a:off x="6651953" y="2336787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Багетная рамка 13"/>
          <p:cNvSpPr/>
          <p:nvPr/>
        </p:nvSpPr>
        <p:spPr>
          <a:xfrm>
            <a:off x="5643570" y="3000372"/>
            <a:ext cx="2952750" cy="720725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Сдал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nstantia"/>
              </a:rPr>
              <a:t>ЕГЭ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473191">
            <a:off x="1935273" y="2337831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6929454" y="3929066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714480" y="3929066"/>
            <a:ext cx="381816" cy="596900"/>
          </a:xfrm>
          <a:prstGeom prst="downArrow">
            <a:avLst/>
          </a:prstGeom>
          <a:solidFill>
            <a:schemeClr val="bg1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4" name="Багетная рамка 23"/>
          <p:cNvSpPr/>
          <p:nvPr/>
        </p:nvSpPr>
        <p:spPr>
          <a:xfrm>
            <a:off x="5286380" y="4714884"/>
            <a:ext cx="3643338" cy="1428760"/>
          </a:xfrm>
          <a:prstGeom prst="bevel">
            <a:avLst/>
          </a:prstGeom>
          <a:solidFill>
            <a:schemeClr val="bg1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nstantia"/>
              </a:rPr>
              <a:t>Высшее образование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nstant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9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33298"/>
            <a:ext cx="8350769" cy="122419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4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пойти 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в «Амурский политехнический техникум» </a:t>
            </a:r>
            <a:r>
              <a:rPr lang="ru-RU" sz="2400" b="1" kern="1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следующим, востребованным на нашем предприятии 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 и специальностям:</a:t>
            </a:r>
            <a:endParaRPr lang="ru-RU" sz="24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596" y="3143248"/>
            <a:ext cx="4214842" cy="34290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 fontAlgn="ctr"/>
            <a:r>
              <a:rPr lang="ru-RU" sz="2000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Рабочие </a:t>
            </a:r>
            <a:r>
              <a:rPr lang="ru-RU" sz="2000" b="1" i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профессии: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станков с программным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управлением;</a:t>
            </a:r>
          </a:p>
          <a:p>
            <a:pPr marL="285750" lvl="0" indent="-285750" fontAlgn="ctr">
              <a:buFont typeface="Wingdings" pitchFamily="2" charset="2"/>
              <a:buChar char="ü"/>
            </a:pPr>
            <a:r>
              <a:rPr lang="ru-RU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Станочник </a:t>
            </a:r>
            <a:r>
              <a:rPr lang="ru-RU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широкого </a:t>
            </a:r>
            <a:r>
              <a:rPr lang="ru-RU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профиля;</a:t>
            </a:r>
            <a:endParaRPr lang="ru-RU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ctr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Лаборант-эколог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Сварщик (ручной и частично механизированной сварки (наплавки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));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слесарных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Электромонтер по ремонту и обслуживанию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электрооборудования.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3504" y="3143248"/>
            <a:ext cx="3598120" cy="342902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среднего звена: </a:t>
            </a:r>
          </a:p>
          <a:p>
            <a:pPr marL="285750" lvl="0" indent="-285750" font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машиностроения;</a:t>
            </a:r>
            <a:endParaRPr 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ctr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эксплуатация и обслуживание электрического и электромеханического оборудования (по отраслям);</a:t>
            </a:r>
          </a:p>
          <a:p>
            <a:pPr marL="285750" lvl="0" indent="-285750" fontAlgn="ctr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Сварочное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fontAlgn="ctr"/>
            <a:endParaRPr lang="ru-RU" sz="17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ctr"/>
            <a:endParaRPr lang="ru-RU" sz="17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ctr"/>
            <a:endParaRPr lang="ru-RU" sz="175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fontAlgn="ctr"/>
            <a:endParaRPr lang="ru-RU" sz="17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633298"/>
            <a:ext cx="8350769" cy="156966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ФКП «АПЗ «Вымпел» им. П.В. </a:t>
            </a:r>
            <a:r>
              <a:rPr lang="ru-RU" sz="2400" b="1" kern="1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4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дает возможность учащимся старших курсов «Амурского политехнического техникума» заключить 3-х сторонние договора на подготовку рабочих кадров (специалистов)</a:t>
            </a:r>
            <a:endParaRPr lang="ru-RU" sz="2400" b="1" kern="1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3429000"/>
            <a:ext cx="8286808" cy="3031599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ru-RU" sz="2400" b="1" kern="10" dirty="0" smtClean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ПРЕИМУЩЕСТВА ДОГОВОРА:</a:t>
            </a:r>
          </a:p>
          <a:p>
            <a:endParaRPr lang="ru-RU" sz="500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дополнительной стипендии от предприятия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практики на предприятии с  оплатой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Гарантированное трудоустройство после окончания учебного заведения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обучения в учебном заведение включается в стаж работы на</a:t>
            </a:r>
          </a:p>
          <a:p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получение вознаграждения за выслугу лет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продолжить обучение в ВУЗе по целевому направлению</a:t>
            </a:r>
          </a:p>
          <a:p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 предприятия</a:t>
            </a:r>
          </a:p>
          <a:p>
            <a:pPr>
              <a:buFont typeface="Wingdings" pitchFamily="2" charset="2"/>
              <a:buChar char="ü"/>
            </a:pPr>
            <a:r>
              <a:rPr lang="ru-RU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Карьерный рост</a:t>
            </a:r>
            <a:endParaRPr lang="ru-RU" sz="2400" b="1" kern="10" dirty="0" smtClean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ntiqua H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14403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Мои документы\ЦЕЛЕВОЙ НАБОР В ВУЗы\ПРЕЗЕНТАЦИЯ 2018\картинки\скачанные файлы (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1904" y="5157192"/>
            <a:ext cx="1546427" cy="144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yakimenko.ae\Desktop\Презентация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3" t="18384" r="53948" b="47352"/>
          <a:stretch/>
        </p:blipFill>
        <p:spPr bwMode="auto">
          <a:xfrm>
            <a:off x="7301904" y="1643931"/>
            <a:ext cx="1518567" cy="15700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1571612"/>
            <a:ext cx="6643734" cy="514353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казенное предприятие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«Амурский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патронный завод «Вымпел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 П.В. </a:t>
            </a:r>
            <a:r>
              <a:rPr lang="ru-RU" sz="2400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приобрести высшее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целевому направлению, по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инженерно-техническим специальностям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дальнейшим трудоустройством на завод </a:t>
            </a:r>
          </a:p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«Комсомольском-на-Амуре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университете»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КнАГУ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«Балтийском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техническом университете «</a:t>
            </a:r>
            <a:r>
              <a:rPr lang="ru-RU" sz="24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Военмех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имени Д.Ф. </a:t>
            </a: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Устинова» </a:t>
            </a:r>
            <a:r>
              <a:rPr lang="ru-RU" sz="24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Санкт-Петербурге </a:t>
            </a:r>
            <a:endParaRPr lang="ru-RU" sz="24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https://www.stanki-zavod.ru/pic/utilit/15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3429000"/>
            <a:ext cx="1571636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yakimenko.ae\Desktop\Стенд 2018\информация\Информационный стенд\стенды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2141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" t="-208" r="233" b="78214"/>
          <a:stretch/>
        </p:blipFill>
        <p:spPr bwMode="auto">
          <a:xfrm>
            <a:off x="-23086" y="-23605"/>
            <a:ext cx="9167086" cy="1658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475142349"/>
              </p:ext>
            </p:extLst>
          </p:nvPr>
        </p:nvGraphicFramePr>
        <p:xfrm>
          <a:off x="214282" y="3228645"/>
          <a:ext cx="8715436" cy="3629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4282" y="1785926"/>
            <a:ext cx="8715436" cy="15001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ЦЕЛЕВОГО ОБУЧЕНИЯ В ВУЗЕ от ФКП «АПЗ «ВЫМПЕЛ» имени П.В. </a:t>
            </a:r>
            <a:r>
              <a:rPr lang="ru-RU" sz="2600" b="1" kern="10" dirty="0" err="1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Финогенова</a:t>
            </a:r>
            <a:r>
              <a:rPr lang="ru-RU" sz="2600" b="1" kern="10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3929058" y="92867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320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40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1960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92808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66010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9212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12414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5616" algn="l" defTabSz="946404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им. П.В. Финогенова»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7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1645</Words>
  <Application>Microsoft Office PowerPoint</Application>
  <PresentationFormat>Экран (4:3)</PresentationFormat>
  <Paragraphs>190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9_Тема Office</vt:lpstr>
      <vt:lpstr>11_Тема Office</vt:lpstr>
      <vt:lpstr>12_Тема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 Чекан</dc:creator>
  <cp:lastModifiedBy>ok.chekan</cp:lastModifiedBy>
  <cp:revision>103</cp:revision>
  <dcterms:created xsi:type="dcterms:W3CDTF">2018-11-28T22:21:19Z</dcterms:created>
  <dcterms:modified xsi:type="dcterms:W3CDTF">2021-11-25T02:51:05Z</dcterms:modified>
</cp:coreProperties>
</file>